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782" r:id="rId3"/>
  </p:sldMasterIdLst>
  <p:notesMasterIdLst>
    <p:notesMasterId r:id="rId38"/>
  </p:notesMasterIdLst>
  <p:sldIdLst>
    <p:sldId id="304" r:id="rId4"/>
    <p:sldId id="286" r:id="rId5"/>
    <p:sldId id="320" r:id="rId6"/>
    <p:sldId id="321" r:id="rId7"/>
    <p:sldId id="322" r:id="rId8"/>
    <p:sldId id="323" r:id="rId9"/>
    <p:sldId id="324" r:id="rId10"/>
    <p:sldId id="352" r:id="rId11"/>
    <p:sldId id="346" r:id="rId12"/>
    <p:sldId id="326" r:id="rId13"/>
    <p:sldId id="316" r:id="rId14"/>
    <p:sldId id="328" r:id="rId15"/>
    <p:sldId id="329" r:id="rId16"/>
    <p:sldId id="331" r:id="rId17"/>
    <p:sldId id="344" r:id="rId18"/>
    <p:sldId id="345" r:id="rId19"/>
    <p:sldId id="334" r:id="rId20"/>
    <p:sldId id="357" r:id="rId21"/>
    <p:sldId id="354" r:id="rId22"/>
    <p:sldId id="359" r:id="rId23"/>
    <p:sldId id="270" r:id="rId24"/>
    <p:sldId id="271" r:id="rId25"/>
    <p:sldId id="341" r:id="rId26"/>
    <p:sldId id="342" r:id="rId27"/>
    <p:sldId id="268" r:id="rId28"/>
    <p:sldId id="269" r:id="rId29"/>
    <p:sldId id="343" r:id="rId30"/>
    <p:sldId id="340" r:id="rId31"/>
    <p:sldId id="339" r:id="rId32"/>
    <p:sldId id="355" r:id="rId33"/>
    <p:sldId id="336" r:id="rId34"/>
    <p:sldId id="353" r:id="rId35"/>
    <p:sldId id="348" r:id="rId36"/>
    <p:sldId id="351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Windows" initials="UW" lastIdx="11" clrIdx="0">
    <p:extLst>
      <p:ext uri="{19B8F6BF-5375-455C-9EA6-DF929625EA0E}">
        <p15:presenceInfo xmlns:p15="http://schemas.microsoft.com/office/powerpoint/2012/main" userId="Utilisateur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0F99D-D50F-4903-A408-90E29F366F98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EB593-18BB-4A7C-A6BE-8B13B23DFB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25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3F0AF-9304-4A01-B135-9350E657AEC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439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3F0AF-9304-4A01-B135-9350E657AEC1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11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3F0AF-9304-4A01-B135-9350E657AEC1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233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3F0AF-9304-4A01-B135-9350E657AEC1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70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BB022-FCD4-8146-81CF-E6B7B746C14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547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6BB022-FCD4-8146-81CF-E6B7B746C14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645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3F0AF-9304-4A01-B135-9350E657AEC1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21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3F0AF-9304-4A01-B135-9350E657AEC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950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3F0AF-9304-4A01-B135-9350E657AEC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186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3F0AF-9304-4A01-B135-9350E657AEC1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86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3F0AF-9304-4A01-B135-9350E657AEC1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438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3F0AF-9304-4A01-B135-9350E657AEC1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093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22E7-3A6F-499B-8159-61C9E554137D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9EF1-D487-4D47-BBCF-A8E995F8D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81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22E7-3A6F-499B-8159-61C9E554137D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9EF1-D487-4D47-BBCF-A8E995F8D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37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22E7-3A6F-499B-8159-61C9E554137D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9EF1-D487-4D47-BBCF-A8E995F8D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10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5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18"/>
          <p:cNvSpPr>
            <a:spLocks noGrp="1"/>
          </p:cNvSpPr>
          <p:nvPr>
            <p:ph sz="quarter" idx="11"/>
          </p:nvPr>
        </p:nvSpPr>
        <p:spPr>
          <a:xfrm>
            <a:off x="599315" y="400051"/>
            <a:ext cx="10264445" cy="698657"/>
          </a:xfrm>
          <a:prstGeom prst="rect">
            <a:avLst/>
          </a:prstGeom>
        </p:spPr>
        <p:txBody>
          <a:bodyPr vert="horz"/>
          <a:lstStyle>
            <a:lvl1pPr>
              <a:defRPr sz="2400" b="1" i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10538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99F56FA5-56D7-46B0-939C-2D3C0B375B1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27/01/2021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www.novatris.uha.fr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BDBB6C4A-B083-CB49-8C53-86344BA9CC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106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C21ABDA9-65DD-48A3-A087-D2CE00202F3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27/01/2021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www.novatris.uha.fr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BDBB6C4A-B083-CB49-8C53-86344BA9CC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88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AC5495AF-45B2-418B-96D2-C737D1CF651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27/01/2021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www.novatris.uha.fr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BDBB6C4A-B083-CB49-8C53-86344BA9CC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204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7B8846D8-4D07-4984-B641-B1519EDB7A4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27/01/2021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www.novatris.uha.fr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BDBB6C4A-B083-CB49-8C53-86344BA9CC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57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B8427850-92A8-48F2-81C3-AF6623C4DFE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27/01/2021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www.novatris.uha.fr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BDBB6C4A-B083-CB49-8C53-86344BA9CC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87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4274580C-7515-45CD-9C9D-F86E57B0897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27/01/2021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www.novatris.uha.fr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BDBB6C4A-B083-CB49-8C53-86344BA9CC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02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62C9383C-E31E-44DB-ADEF-63BC1015D2A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27/01/2021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www.novatris.uha.fr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BDBB6C4A-B083-CB49-8C53-86344BA9CC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63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22E7-3A6F-499B-8159-61C9E554137D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9EF1-D487-4D47-BBCF-A8E995F8D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316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B857EB9D-E641-4AE6-B9E9-B4509269127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27/01/2021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www.novatris.uha.fr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BDBB6C4A-B083-CB49-8C53-86344BA9CC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4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C8D287AF-E55A-4479-B6D2-A3FF28A7EAE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27/01/2021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www.novatris.uha.fr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BDBB6C4A-B083-CB49-8C53-86344BA9CC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90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8C05F909-DA1E-4042-905C-E284CE9E9BF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27/01/2021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www.novatris.uha.fr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BDBB6C4A-B083-CB49-8C53-86344BA9CC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58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FEDB69C5-C7B1-4F1D-865B-C47279C3283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27/01/2021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www.novatris.uha.fr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BDBB6C4A-B083-CB49-8C53-86344BA9CC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63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page de gar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fonderie-etage-North.jpg"/>
          <p:cNvPicPr>
            <a:picLocks noChangeAspect="1"/>
          </p:cNvPicPr>
          <p:nvPr userDrawn="1"/>
        </p:nvPicPr>
        <p:blipFill rotWithShape="1">
          <a:blip r:embed="rId2" cstate="screen">
            <a:grayscl/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1228229" cy="68564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1588"/>
            <a:ext cx="7808800" cy="3463926"/>
          </a:xfrm>
          <a:prstGeom prst="rect">
            <a:avLst/>
          </a:prstGeom>
          <a:solidFill>
            <a:srgbClr val="162585">
              <a:alpha val="9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EAEEF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3465514"/>
            <a:ext cx="7808800" cy="3392486"/>
          </a:xfrm>
          <a:prstGeom prst="rect">
            <a:avLst/>
          </a:prstGeom>
          <a:solidFill>
            <a:srgbClr val="101B58">
              <a:alpha val="9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EAEEF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609600" y="846138"/>
            <a:ext cx="6211165" cy="114300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defRPr sz="4000" b="1" i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3842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page de gar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erie-etage-North.jpg"/>
          <p:cNvPicPr>
            <a:picLocks noChangeAspect="1"/>
          </p:cNvPicPr>
          <p:nvPr userDrawn="1"/>
        </p:nvPicPr>
        <p:blipFill rotWithShape="1">
          <a:blip r:embed="rId2" cstate="screen">
            <a:grayscl/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1228229" cy="3550750"/>
          </a:xfrm>
          <a:prstGeom prst="rect">
            <a:avLst/>
          </a:prstGeom>
        </p:spPr>
      </p:pic>
      <p:grpSp>
        <p:nvGrpSpPr>
          <p:cNvPr id="8" name="Grouper 7"/>
          <p:cNvGrpSpPr/>
          <p:nvPr userDrawn="1"/>
        </p:nvGrpSpPr>
        <p:grpSpPr>
          <a:xfrm>
            <a:off x="0" y="3316498"/>
            <a:ext cx="11228229" cy="3539916"/>
            <a:chOff x="0" y="3316498"/>
            <a:chExt cx="8421172" cy="3539916"/>
          </a:xfrm>
        </p:grpSpPr>
        <p:sp>
          <p:nvSpPr>
            <p:cNvPr id="9" name="Rectangle 8"/>
            <p:cNvSpPr/>
            <p:nvPr/>
          </p:nvSpPr>
          <p:spPr>
            <a:xfrm>
              <a:off x="0" y="3316498"/>
              <a:ext cx="8421172" cy="3539915"/>
            </a:xfrm>
            <a:prstGeom prst="rect">
              <a:avLst/>
            </a:prstGeom>
            <a:solidFill>
              <a:srgbClr val="1625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EAEEFA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5424756"/>
              <a:ext cx="8421172" cy="1431658"/>
            </a:xfrm>
            <a:prstGeom prst="rect">
              <a:avLst/>
            </a:prstGeom>
            <a:solidFill>
              <a:srgbClr val="101B5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EAEEFA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Titre 14"/>
          <p:cNvSpPr>
            <a:spLocks noGrp="1"/>
          </p:cNvSpPr>
          <p:nvPr>
            <p:ph type="title"/>
          </p:nvPr>
        </p:nvSpPr>
        <p:spPr>
          <a:xfrm>
            <a:off x="609600" y="3742729"/>
            <a:ext cx="6211165" cy="114300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defRPr sz="4000" b="1" i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9243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èle page de gar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erie-etage-North.jpg"/>
          <p:cNvPicPr>
            <a:picLocks noChangeAspect="1"/>
          </p:cNvPicPr>
          <p:nvPr userDrawn="1"/>
        </p:nvPicPr>
        <p:blipFill rotWithShape="1">
          <a:blip r:embed="rId2" cstate="screen">
            <a:grayscl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89884" cy="685641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509626" y="369779"/>
            <a:ext cx="11211791" cy="6053624"/>
          </a:xfrm>
          <a:prstGeom prst="rect">
            <a:avLst/>
          </a:prstGeom>
          <a:solidFill>
            <a:srgbClr val="162585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EAEEF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age 8" descr="Logo Uha blanc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219" y="726302"/>
            <a:ext cx="4202365" cy="692640"/>
          </a:xfrm>
          <a:prstGeom prst="rect">
            <a:avLst/>
          </a:prstGeom>
        </p:spPr>
      </p:pic>
      <p:pic>
        <p:nvPicPr>
          <p:cNvPr id="11" name="Image 10" descr="resseaux-blanc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76" y="727183"/>
            <a:ext cx="1775472" cy="516054"/>
          </a:xfrm>
          <a:prstGeom prst="rect">
            <a:avLst/>
          </a:prstGeom>
        </p:spPr>
      </p:pic>
      <p:sp>
        <p:nvSpPr>
          <p:cNvPr id="12" name="Titre 14"/>
          <p:cNvSpPr>
            <a:spLocks noGrp="1"/>
          </p:cNvSpPr>
          <p:nvPr>
            <p:ph type="title"/>
          </p:nvPr>
        </p:nvSpPr>
        <p:spPr>
          <a:xfrm>
            <a:off x="2730982" y="2429245"/>
            <a:ext cx="6211165" cy="1143000"/>
          </a:xfrm>
          <a:prstGeom prst="rect">
            <a:avLst/>
          </a:prstGeom>
        </p:spPr>
        <p:txBody>
          <a:bodyPr vert="horz"/>
          <a:lstStyle>
            <a:lvl1pPr algn="ctr">
              <a:lnSpc>
                <a:spcPct val="100000"/>
              </a:lnSpc>
              <a:defRPr sz="4000" b="1" i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0082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  1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20633" cy="6858000"/>
          </a:xfrm>
          <a:prstGeom prst="rect">
            <a:avLst/>
          </a:prstGeom>
        </p:spPr>
        <p:txBody>
          <a:bodyPr vert="horz"/>
          <a:lstStyle/>
          <a:p>
            <a:endParaRPr lang="fr-FR"/>
          </a:p>
        </p:txBody>
      </p:sp>
      <p:sp>
        <p:nvSpPr>
          <p:cNvPr id="19" name="Espace réservé du contenu 18"/>
          <p:cNvSpPr>
            <a:spLocks noGrp="1"/>
          </p:cNvSpPr>
          <p:nvPr>
            <p:ph sz="quarter" idx="11"/>
          </p:nvPr>
        </p:nvSpPr>
        <p:spPr>
          <a:xfrm>
            <a:off x="4584387" y="400051"/>
            <a:ext cx="6279372" cy="1319213"/>
          </a:xfrm>
          <a:prstGeom prst="rect">
            <a:avLst/>
          </a:prstGeom>
        </p:spPr>
        <p:txBody>
          <a:bodyPr vert="horz"/>
          <a:lstStyle>
            <a:lvl1pPr>
              <a:defRPr sz="2400" b="1" i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4660901" y="1982788"/>
            <a:ext cx="6201833" cy="3867150"/>
          </a:xfrm>
          <a:prstGeom prst="rect">
            <a:avLst/>
          </a:prstGeom>
        </p:spPr>
        <p:txBody>
          <a:bodyPr vert="horz"/>
          <a:lstStyle>
            <a:lvl1pPr>
              <a:defRPr sz="1800"/>
            </a:lvl1pPr>
            <a:lvl2pPr marL="742950" indent="-285750">
              <a:buClr>
                <a:schemeClr val="tx2"/>
              </a:buClr>
              <a:buFont typeface="Wingdings" charset="2"/>
              <a:buChar char=""/>
              <a:defRPr sz="1800"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47598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2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18"/>
          <p:cNvSpPr>
            <a:spLocks noGrp="1"/>
          </p:cNvSpPr>
          <p:nvPr>
            <p:ph sz="quarter" idx="11"/>
          </p:nvPr>
        </p:nvSpPr>
        <p:spPr>
          <a:xfrm>
            <a:off x="599315" y="400051"/>
            <a:ext cx="10264445" cy="698657"/>
          </a:xfrm>
          <a:prstGeom prst="rect">
            <a:avLst/>
          </a:prstGeom>
        </p:spPr>
        <p:txBody>
          <a:bodyPr vert="horz"/>
          <a:lstStyle>
            <a:lvl1pPr>
              <a:defRPr sz="2400" b="1" i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600341" y="1319284"/>
            <a:ext cx="10263419" cy="1313332"/>
          </a:xfrm>
          <a:prstGeom prst="rect">
            <a:avLst/>
          </a:prstGeom>
        </p:spPr>
        <p:txBody>
          <a:bodyPr vert="horz"/>
          <a:lstStyle>
            <a:lvl1pPr>
              <a:defRPr sz="1600"/>
            </a:lvl1pPr>
            <a:lvl2pPr marL="742950" indent="-285750">
              <a:buClr>
                <a:schemeClr val="tx2"/>
              </a:buClr>
              <a:buFont typeface="Wingdings" charset="2"/>
              <a:buChar char=""/>
              <a:defRPr sz="1800"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2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609855" y="3823469"/>
            <a:ext cx="10263419" cy="2690293"/>
          </a:xfrm>
          <a:prstGeom prst="rect">
            <a:avLst/>
          </a:prstGeom>
        </p:spPr>
        <p:txBody>
          <a:bodyPr vert="horz" numCol="2"/>
          <a:lstStyle>
            <a:lvl1pPr>
              <a:defRPr sz="1600"/>
            </a:lvl1pPr>
            <a:lvl2pPr marL="742950" indent="-285750">
              <a:buClr>
                <a:schemeClr val="tx2"/>
              </a:buClr>
              <a:buFont typeface="Wingdings" charset="2"/>
              <a:buChar char=""/>
              <a:defRPr sz="1800"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3" name="Espace réservé du contenu 18"/>
          <p:cNvSpPr>
            <a:spLocks noGrp="1"/>
          </p:cNvSpPr>
          <p:nvPr>
            <p:ph sz="quarter" idx="14"/>
          </p:nvPr>
        </p:nvSpPr>
        <p:spPr>
          <a:xfrm>
            <a:off x="609855" y="2961311"/>
            <a:ext cx="10264445" cy="698657"/>
          </a:xfrm>
          <a:prstGeom prst="rect">
            <a:avLst/>
          </a:prstGeom>
        </p:spPr>
        <p:txBody>
          <a:bodyPr vert="horz"/>
          <a:lstStyle>
            <a:lvl1pPr>
              <a:defRPr sz="2400" b="1" i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90574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18"/>
          <p:cNvSpPr>
            <a:spLocks noGrp="1"/>
          </p:cNvSpPr>
          <p:nvPr>
            <p:ph sz="quarter" idx="11"/>
          </p:nvPr>
        </p:nvSpPr>
        <p:spPr>
          <a:xfrm>
            <a:off x="599315" y="400051"/>
            <a:ext cx="10264445" cy="698657"/>
          </a:xfrm>
          <a:prstGeom prst="rect">
            <a:avLst/>
          </a:prstGeom>
        </p:spPr>
        <p:txBody>
          <a:bodyPr vert="horz"/>
          <a:lstStyle>
            <a:lvl1pPr>
              <a:defRPr sz="2400" b="1" i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600341" y="1319284"/>
            <a:ext cx="10263419" cy="1313332"/>
          </a:xfrm>
          <a:prstGeom prst="rect">
            <a:avLst/>
          </a:prstGeom>
        </p:spPr>
        <p:txBody>
          <a:bodyPr vert="horz"/>
          <a:lstStyle>
            <a:lvl1pPr>
              <a:defRPr sz="1600"/>
            </a:lvl1pPr>
            <a:lvl2pPr marL="742950" indent="-285750">
              <a:buClr>
                <a:schemeClr val="tx2"/>
              </a:buClr>
              <a:buFont typeface="Wingdings" charset="2"/>
              <a:buChar char=""/>
              <a:defRPr sz="1800"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8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609855" y="3823469"/>
            <a:ext cx="10263419" cy="2690293"/>
          </a:xfrm>
          <a:prstGeom prst="rect">
            <a:avLst/>
          </a:prstGeom>
        </p:spPr>
        <p:txBody>
          <a:bodyPr vert="horz" numCol="2"/>
          <a:lstStyle>
            <a:lvl1pPr>
              <a:defRPr sz="1600"/>
            </a:lvl1pPr>
            <a:lvl2pPr marL="742950" indent="-285750">
              <a:buClr>
                <a:schemeClr val="tx2"/>
              </a:buClr>
              <a:buFont typeface="Wingdings" charset="2"/>
              <a:buChar char=""/>
              <a:defRPr sz="1800"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9" name="Espace réservé du contenu 18"/>
          <p:cNvSpPr>
            <a:spLocks noGrp="1"/>
          </p:cNvSpPr>
          <p:nvPr>
            <p:ph sz="quarter" idx="14"/>
          </p:nvPr>
        </p:nvSpPr>
        <p:spPr>
          <a:xfrm>
            <a:off x="609855" y="2961311"/>
            <a:ext cx="10264445" cy="698657"/>
          </a:xfrm>
          <a:prstGeom prst="rect">
            <a:avLst/>
          </a:prstGeom>
        </p:spPr>
        <p:txBody>
          <a:bodyPr vert="horz"/>
          <a:lstStyle>
            <a:lvl1pPr>
              <a:defRPr sz="2400" b="1" i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918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22E7-3A6F-499B-8159-61C9E554137D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9EF1-D487-4D47-BBCF-A8E995F8D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069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18"/>
          <p:cNvSpPr>
            <a:spLocks noGrp="1"/>
          </p:cNvSpPr>
          <p:nvPr>
            <p:ph sz="quarter" idx="11"/>
          </p:nvPr>
        </p:nvSpPr>
        <p:spPr>
          <a:xfrm>
            <a:off x="599315" y="400051"/>
            <a:ext cx="10264445" cy="698657"/>
          </a:xfrm>
          <a:prstGeom prst="rect">
            <a:avLst/>
          </a:prstGeom>
        </p:spPr>
        <p:txBody>
          <a:bodyPr vert="horz"/>
          <a:lstStyle>
            <a:lvl1pPr>
              <a:defRPr sz="2400" b="1" i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600341" y="1319285"/>
            <a:ext cx="10263419" cy="634929"/>
          </a:xfrm>
          <a:prstGeom prst="rect">
            <a:avLst/>
          </a:prstGeom>
        </p:spPr>
        <p:txBody>
          <a:bodyPr vert="horz"/>
          <a:lstStyle>
            <a:lvl1pPr>
              <a:defRPr sz="1600"/>
            </a:lvl1pPr>
            <a:lvl2pPr marL="742950" indent="-285750">
              <a:buClr>
                <a:schemeClr val="tx2"/>
              </a:buClr>
              <a:buFont typeface="Wingdings" charset="2"/>
              <a:buChar char=""/>
              <a:defRPr sz="1800"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Espace réservé pour une image  13"/>
          <p:cNvSpPr>
            <a:spLocks noGrp="1"/>
          </p:cNvSpPr>
          <p:nvPr>
            <p:ph type="pic" sz="quarter" idx="13"/>
          </p:nvPr>
        </p:nvSpPr>
        <p:spPr>
          <a:xfrm>
            <a:off x="2290034" y="2118529"/>
            <a:ext cx="1464733" cy="876300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594150" y="3124453"/>
            <a:ext cx="5084233" cy="1104900"/>
          </a:xfrm>
          <a:prstGeom prst="rect">
            <a:avLst/>
          </a:prstGeom>
        </p:spPr>
        <p:txBody>
          <a:bodyPr vert="horz"/>
          <a:lstStyle>
            <a:lvl1pPr marL="171450" indent="-171450">
              <a:buClr>
                <a:schemeClr val="accent5"/>
              </a:buClr>
              <a:buFont typeface="Wingdings" charset="2"/>
              <a:buChar char=""/>
              <a:defRPr sz="1200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du texte 15"/>
          <p:cNvSpPr>
            <a:spLocks noGrp="1"/>
          </p:cNvSpPr>
          <p:nvPr>
            <p:ph type="body" sz="quarter" idx="15"/>
          </p:nvPr>
        </p:nvSpPr>
        <p:spPr>
          <a:xfrm>
            <a:off x="5758817" y="3116693"/>
            <a:ext cx="5084233" cy="1104900"/>
          </a:xfrm>
          <a:prstGeom prst="rect">
            <a:avLst/>
          </a:prstGeom>
        </p:spPr>
        <p:txBody>
          <a:bodyPr vert="horz"/>
          <a:lstStyle>
            <a:lvl1pPr marL="171450" indent="-171450">
              <a:buClr>
                <a:schemeClr val="accent5"/>
              </a:buClr>
              <a:buFont typeface="Wingdings" charset="2"/>
              <a:buChar char=""/>
              <a:defRPr sz="1200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pour une image  13"/>
          <p:cNvSpPr>
            <a:spLocks noGrp="1"/>
          </p:cNvSpPr>
          <p:nvPr>
            <p:ph type="pic" sz="quarter" idx="16"/>
          </p:nvPr>
        </p:nvSpPr>
        <p:spPr>
          <a:xfrm>
            <a:off x="7384416" y="2132392"/>
            <a:ext cx="1464733" cy="876300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  <p:sp>
        <p:nvSpPr>
          <p:cNvPr id="19" name="Espace réservé pour une image  13"/>
          <p:cNvSpPr>
            <a:spLocks noGrp="1"/>
          </p:cNvSpPr>
          <p:nvPr>
            <p:ph type="pic" sz="quarter" idx="17"/>
          </p:nvPr>
        </p:nvSpPr>
        <p:spPr>
          <a:xfrm>
            <a:off x="2307684" y="4370939"/>
            <a:ext cx="1464733" cy="876300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  <p:sp>
        <p:nvSpPr>
          <p:cNvPr id="20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11801" y="5376863"/>
            <a:ext cx="5084233" cy="1104900"/>
          </a:xfrm>
          <a:prstGeom prst="rect">
            <a:avLst/>
          </a:prstGeom>
        </p:spPr>
        <p:txBody>
          <a:bodyPr vert="horz"/>
          <a:lstStyle>
            <a:lvl1pPr marL="171450" indent="-171450">
              <a:buClr>
                <a:schemeClr val="accent5"/>
              </a:buClr>
              <a:buFont typeface="Wingdings" charset="2"/>
              <a:buChar char=""/>
              <a:defRPr sz="1200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15"/>
          <p:cNvSpPr>
            <a:spLocks noGrp="1"/>
          </p:cNvSpPr>
          <p:nvPr>
            <p:ph type="body" sz="quarter" idx="19"/>
          </p:nvPr>
        </p:nvSpPr>
        <p:spPr>
          <a:xfrm>
            <a:off x="5776468" y="5369103"/>
            <a:ext cx="5084233" cy="1104900"/>
          </a:xfrm>
          <a:prstGeom prst="rect">
            <a:avLst/>
          </a:prstGeom>
        </p:spPr>
        <p:txBody>
          <a:bodyPr vert="horz"/>
          <a:lstStyle>
            <a:lvl1pPr marL="171450" indent="-171450">
              <a:buClr>
                <a:schemeClr val="accent5"/>
              </a:buClr>
              <a:buFont typeface="Wingdings" charset="2"/>
              <a:buChar char=""/>
              <a:defRPr sz="1200"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2" name="Espace réservé pour une image  13"/>
          <p:cNvSpPr>
            <a:spLocks noGrp="1"/>
          </p:cNvSpPr>
          <p:nvPr>
            <p:ph type="pic" sz="quarter" idx="20"/>
          </p:nvPr>
        </p:nvSpPr>
        <p:spPr>
          <a:xfrm>
            <a:off x="7402067" y="4384802"/>
            <a:ext cx="1464733" cy="876300"/>
          </a:xfrm>
          <a:prstGeom prst="rect">
            <a:avLst/>
          </a:prstGeom>
        </p:spPr>
        <p:txBody>
          <a:bodyPr vert="horz"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3679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5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18"/>
          <p:cNvSpPr>
            <a:spLocks noGrp="1"/>
          </p:cNvSpPr>
          <p:nvPr>
            <p:ph sz="quarter" idx="11"/>
          </p:nvPr>
        </p:nvSpPr>
        <p:spPr>
          <a:xfrm>
            <a:off x="599315" y="400051"/>
            <a:ext cx="10264445" cy="698657"/>
          </a:xfrm>
          <a:prstGeom prst="rect">
            <a:avLst/>
          </a:prstGeom>
        </p:spPr>
        <p:txBody>
          <a:bodyPr vert="horz"/>
          <a:lstStyle>
            <a:lvl1pPr>
              <a:defRPr sz="2400" b="1" i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53141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18"/>
          <p:cNvSpPr>
            <a:spLocks noGrp="1"/>
          </p:cNvSpPr>
          <p:nvPr>
            <p:ph sz="quarter" idx="11"/>
          </p:nvPr>
        </p:nvSpPr>
        <p:spPr>
          <a:xfrm>
            <a:off x="3976403" y="400051"/>
            <a:ext cx="6430736" cy="534564"/>
          </a:xfrm>
          <a:prstGeom prst="rect">
            <a:avLst/>
          </a:prstGeom>
        </p:spPr>
        <p:txBody>
          <a:bodyPr vert="horz"/>
          <a:lstStyle>
            <a:lvl1pPr>
              <a:defRPr sz="1800" b="1" i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3976402" y="1098115"/>
            <a:ext cx="6430737" cy="1027954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  <a:lvl2pPr marL="742950" indent="-285750">
              <a:buClr>
                <a:schemeClr val="tx2"/>
              </a:buClr>
              <a:buFont typeface="Wingdings" charset="2"/>
              <a:buChar char=""/>
              <a:defRPr sz="1800"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467384" cy="6858000"/>
          </a:xfrm>
          <a:prstGeom prst="rect">
            <a:avLst/>
          </a:prstGeom>
          <a:solidFill>
            <a:srgbClr val="EBF0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EAEEF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space réservé du contenu 18"/>
          <p:cNvSpPr>
            <a:spLocks noGrp="1"/>
          </p:cNvSpPr>
          <p:nvPr>
            <p:ph sz="quarter" idx="13"/>
          </p:nvPr>
        </p:nvSpPr>
        <p:spPr>
          <a:xfrm>
            <a:off x="3970867" y="2483311"/>
            <a:ext cx="6430736" cy="534564"/>
          </a:xfrm>
          <a:prstGeom prst="rect">
            <a:avLst/>
          </a:prstGeom>
        </p:spPr>
        <p:txBody>
          <a:bodyPr vert="horz"/>
          <a:lstStyle>
            <a:lvl1pPr>
              <a:defRPr sz="1800" b="1" i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4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970866" y="3181375"/>
            <a:ext cx="6430737" cy="1027954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  <a:lvl2pPr marL="742950" indent="-285750">
              <a:buClr>
                <a:schemeClr val="tx2"/>
              </a:buClr>
              <a:buFont typeface="Wingdings" charset="2"/>
              <a:buChar char=""/>
              <a:defRPr sz="1800"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5" name="Espace réservé du contenu 18"/>
          <p:cNvSpPr>
            <a:spLocks noGrp="1"/>
          </p:cNvSpPr>
          <p:nvPr>
            <p:ph sz="quarter" idx="15"/>
          </p:nvPr>
        </p:nvSpPr>
        <p:spPr>
          <a:xfrm>
            <a:off x="3976404" y="4615228"/>
            <a:ext cx="6430736" cy="534564"/>
          </a:xfrm>
          <a:prstGeom prst="rect">
            <a:avLst/>
          </a:prstGeom>
        </p:spPr>
        <p:txBody>
          <a:bodyPr vert="horz"/>
          <a:lstStyle>
            <a:lvl1pPr>
              <a:defRPr sz="1800" b="1" i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20"/>
          <p:cNvSpPr>
            <a:spLocks noGrp="1"/>
          </p:cNvSpPr>
          <p:nvPr>
            <p:ph type="body" sz="quarter" idx="16"/>
          </p:nvPr>
        </p:nvSpPr>
        <p:spPr>
          <a:xfrm>
            <a:off x="3976404" y="5313292"/>
            <a:ext cx="6430737" cy="1027954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  <a:lvl2pPr marL="742950" indent="-285750">
              <a:buClr>
                <a:schemeClr val="tx2"/>
              </a:buClr>
              <a:buFont typeface="Wingdings" charset="2"/>
              <a:buChar char=""/>
              <a:defRPr sz="1800"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80538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6980765" cy="6858000"/>
          </a:xfrm>
          <a:prstGeom prst="rect">
            <a:avLst/>
          </a:prstGeom>
          <a:solidFill>
            <a:srgbClr val="101B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EAEEF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Espace réservé pour une image  20"/>
          <p:cNvSpPr>
            <a:spLocks noGrp="1"/>
          </p:cNvSpPr>
          <p:nvPr>
            <p:ph type="pic" sz="quarter" idx="10"/>
          </p:nvPr>
        </p:nvSpPr>
        <p:spPr>
          <a:xfrm>
            <a:off x="6980767" y="0"/>
            <a:ext cx="4243917" cy="6858000"/>
          </a:xfrm>
          <a:prstGeom prst="rect">
            <a:avLst/>
          </a:prstGeom>
        </p:spPr>
        <p:txBody>
          <a:bodyPr vert="horz"/>
          <a:lstStyle/>
          <a:p>
            <a:endParaRPr lang="fr-FR"/>
          </a:p>
        </p:txBody>
      </p:sp>
      <p:sp>
        <p:nvSpPr>
          <p:cNvPr id="22" name="Espace réservé du contenu 18"/>
          <p:cNvSpPr>
            <a:spLocks noGrp="1"/>
          </p:cNvSpPr>
          <p:nvPr>
            <p:ph sz="quarter" idx="11"/>
          </p:nvPr>
        </p:nvSpPr>
        <p:spPr>
          <a:xfrm>
            <a:off x="387328" y="349250"/>
            <a:ext cx="5786560" cy="534564"/>
          </a:xfrm>
          <a:prstGeom prst="rect">
            <a:avLst/>
          </a:prstGeom>
        </p:spPr>
        <p:txBody>
          <a:bodyPr vert="horz"/>
          <a:lstStyle>
            <a:lvl1pPr>
              <a:defRPr sz="2000" b="1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2173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  1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575300" cy="3417888"/>
          </a:xfrm>
          <a:prstGeom prst="rect">
            <a:avLst/>
          </a:prstGeom>
        </p:spPr>
        <p:txBody>
          <a:bodyPr vert="horz"/>
          <a:lstStyle/>
          <a:p>
            <a:endParaRPr lang="fr-FR"/>
          </a:p>
        </p:txBody>
      </p:sp>
      <p:sp>
        <p:nvSpPr>
          <p:cNvPr id="15" name="Espace réservé pour une image  13"/>
          <p:cNvSpPr>
            <a:spLocks noGrp="1"/>
          </p:cNvSpPr>
          <p:nvPr>
            <p:ph type="pic" sz="quarter" idx="11"/>
          </p:nvPr>
        </p:nvSpPr>
        <p:spPr>
          <a:xfrm>
            <a:off x="1" y="3417888"/>
            <a:ext cx="5575300" cy="3417888"/>
          </a:xfrm>
          <a:prstGeom prst="rect">
            <a:avLst/>
          </a:prstGeom>
        </p:spPr>
        <p:txBody>
          <a:bodyPr vert="horz"/>
          <a:lstStyle/>
          <a:p>
            <a:endParaRPr lang="fr-FR"/>
          </a:p>
        </p:txBody>
      </p:sp>
      <p:sp>
        <p:nvSpPr>
          <p:cNvPr id="16" name="Espace réservé du contenu 18"/>
          <p:cNvSpPr>
            <a:spLocks noGrp="1"/>
          </p:cNvSpPr>
          <p:nvPr>
            <p:ph sz="quarter" idx="12"/>
          </p:nvPr>
        </p:nvSpPr>
        <p:spPr>
          <a:xfrm>
            <a:off x="6060018" y="300169"/>
            <a:ext cx="4271017" cy="534564"/>
          </a:xfrm>
          <a:prstGeom prst="rect">
            <a:avLst/>
          </a:prstGeom>
        </p:spPr>
        <p:txBody>
          <a:bodyPr vert="horz"/>
          <a:lstStyle>
            <a:lvl1pPr>
              <a:defRPr sz="1600" b="1" i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7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6060018" y="1097523"/>
            <a:ext cx="4271017" cy="1856144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  <a:lvl2pPr marL="742950" indent="-285750">
              <a:buClr>
                <a:schemeClr val="tx2"/>
              </a:buClr>
              <a:buFont typeface="Wingdings" charset="2"/>
              <a:buChar char=""/>
              <a:defRPr sz="1800"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contenu 18"/>
          <p:cNvSpPr>
            <a:spLocks noGrp="1"/>
          </p:cNvSpPr>
          <p:nvPr>
            <p:ph sz="quarter" idx="14"/>
          </p:nvPr>
        </p:nvSpPr>
        <p:spPr>
          <a:xfrm>
            <a:off x="6060018" y="3788920"/>
            <a:ext cx="4271017" cy="534564"/>
          </a:xfrm>
          <a:prstGeom prst="rect">
            <a:avLst/>
          </a:prstGeom>
        </p:spPr>
        <p:txBody>
          <a:bodyPr vert="horz"/>
          <a:lstStyle>
            <a:lvl1pPr>
              <a:defRPr sz="1600" b="1" i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5"/>
          </p:nvPr>
        </p:nvSpPr>
        <p:spPr>
          <a:xfrm>
            <a:off x="6060018" y="4586274"/>
            <a:ext cx="4271017" cy="1856144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  <a:lvl2pPr marL="742950" indent="-285750">
              <a:buClr>
                <a:schemeClr val="tx2"/>
              </a:buClr>
              <a:buFont typeface="Wingdings" charset="2"/>
              <a:buChar char=""/>
              <a:defRPr sz="1800"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1127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8824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22E7-3A6F-499B-8159-61C9E554137D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9EF1-D487-4D47-BBCF-A8E995F8D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781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22E7-3A6F-499B-8159-61C9E554137D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9EF1-D487-4D47-BBCF-A8E995F8D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46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22E7-3A6F-499B-8159-61C9E554137D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9EF1-D487-4D47-BBCF-A8E995F8D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06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22E7-3A6F-499B-8159-61C9E554137D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9EF1-D487-4D47-BBCF-A8E995F8D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74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22E7-3A6F-499B-8159-61C9E554137D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9EF1-D487-4D47-BBCF-A8E995F8D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22E7-3A6F-499B-8159-61C9E554137D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9EF1-D487-4D47-BBCF-A8E995F8D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22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22E7-3A6F-499B-8159-61C9E554137D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9EF1-D487-4D47-BBCF-A8E995F8D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57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22E7-3A6F-499B-8159-61C9E554137D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9EF1-D487-4D47-BBCF-A8E995F8D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55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122E7-3A6F-499B-8159-61C9E554137D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9EF1-D487-4D47-BBCF-A8E995F8D7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6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B349402F-FCD8-4A2E-AF26-37419BB94D4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27/01/2021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www.novatris.uha.fr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BDBB6C4A-B083-CB49-8C53-86344BA9CC2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18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93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9" r:id="rId14"/>
  </p:sldLayoutIdLst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.pn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eucor-uni.org/" TargetMode="Externa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8.jp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4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novatris@uha.fr" TargetMode="External"/><Relationship Id="rId2" Type="http://schemas.openxmlformats.org/officeDocument/2006/relationships/hyperlink" Target="mailto:international@uha.fr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99296" y="3054687"/>
            <a:ext cx="4833596" cy="2849566"/>
          </a:xfrm>
        </p:spPr>
        <p:txBody>
          <a:bodyPr/>
          <a:lstStyle/>
          <a:p>
            <a:r>
              <a:rPr lang="fr-FR" sz="2000" dirty="0">
                <a:solidFill>
                  <a:schemeClr val="bg1"/>
                </a:solidFill>
              </a:rPr>
              <a:t>DRIET</a:t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Direction des Relations Internationales, Européennes et Transfrontalières </a:t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 smtClean="0">
                <a:solidFill>
                  <a:schemeClr val="bg1"/>
                </a:solidFill>
              </a:rPr>
              <a:t> </a:t>
            </a:r>
            <a:br>
              <a:rPr lang="fr-FR" sz="2000" dirty="0" smtClean="0">
                <a:solidFill>
                  <a:schemeClr val="bg1"/>
                </a:solidFill>
              </a:rPr>
            </a:br>
            <a:r>
              <a:rPr lang="fr-FR" sz="2000" dirty="0" smtClean="0">
                <a:solidFill>
                  <a:schemeClr val="bg1"/>
                </a:solidFill>
              </a:rPr>
              <a:t>&amp;</a:t>
            </a:r>
            <a:br>
              <a:rPr lang="fr-FR" sz="2000" dirty="0" smtClean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/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 err="1">
                <a:solidFill>
                  <a:schemeClr val="bg1"/>
                </a:solidFill>
              </a:rPr>
              <a:t>NovaTris</a:t>
            </a:r>
            <a:r>
              <a:rPr lang="fr-FR" sz="2000" dirty="0">
                <a:solidFill>
                  <a:schemeClr val="bg1"/>
                </a:solidFill>
              </a:rPr>
              <a:t/>
            </a:r>
            <a:br>
              <a:rPr lang="fr-FR" sz="2000" dirty="0">
                <a:solidFill>
                  <a:schemeClr val="bg1"/>
                </a:solidFill>
              </a:rPr>
            </a:br>
            <a:r>
              <a:rPr lang="fr-FR" sz="2000" dirty="0">
                <a:solidFill>
                  <a:schemeClr val="bg1"/>
                </a:solidFill>
              </a:rPr>
              <a:t>Centre de compétences transfrontalières</a:t>
            </a:r>
            <a:br>
              <a:rPr lang="fr-FR" sz="2000" dirty="0">
                <a:solidFill>
                  <a:schemeClr val="bg1"/>
                </a:solidFill>
              </a:rPr>
            </a:b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969342" y="2239608"/>
            <a:ext cx="5928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28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3200" dirty="0" smtClean="0">
                <a:solidFill>
                  <a:schemeClr val="accent2"/>
                </a:solidFill>
              </a:rPr>
              <a:t>Université </a:t>
            </a:r>
            <a:r>
              <a:rPr lang="fr-FR" sz="3200" dirty="0">
                <a:solidFill>
                  <a:schemeClr val="accent2"/>
                </a:solidFill>
              </a:rPr>
              <a:t>de Haute-Alsace</a:t>
            </a:r>
            <a:endParaRPr lang="fr-FR" sz="3200" b="1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32853" y="5928196"/>
            <a:ext cx="347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2"/>
                </a:solidFill>
              </a:rPr>
              <a:t>https://www.uha.fr/fr/international.html</a:t>
            </a:r>
          </a:p>
        </p:txBody>
      </p:sp>
    </p:spTree>
    <p:extLst>
      <p:ext uri="{BB962C8B-B14F-4D97-AF65-F5344CB8AC3E}">
        <p14:creationId xmlns:p14="http://schemas.microsoft.com/office/powerpoint/2010/main" val="346429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729673" y="1331792"/>
            <a:ext cx="10519843" cy="296311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defTabSz="457200"/>
            <a:r>
              <a:rPr lang="fr-FR" sz="44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  <a:cs typeface="Unistra D"/>
              </a:rPr>
              <a:t>Partir à l’étranger</a:t>
            </a:r>
          </a:p>
          <a:p>
            <a:pPr algn="ctr" defTabSz="457200"/>
            <a:r>
              <a:rPr lang="fr-FR" sz="44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en</a:t>
            </a:r>
            <a:r>
              <a:rPr lang="fr-FR" sz="44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  <a:cs typeface="Unistra D"/>
              </a:rPr>
              <a:t> </a:t>
            </a:r>
            <a:r>
              <a:rPr lang="fr-FR" sz="44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  <a:cs typeface="Unistra D"/>
              </a:rPr>
              <a:t>mobilité d’études </a:t>
            </a:r>
            <a:endParaRPr lang="fr-FR" sz="4400" dirty="0" smtClean="0">
              <a:solidFill>
                <a:schemeClr val="accent3">
                  <a:lumMod val="75000"/>
                  <a:lumOff val="25000"/>
                </a:schemeClr>
              </a:solidFill>
              <a:latin typeface="+mj-lt"/>
              <a:cs typeface="Unistra D"/>
            </a:endParaRPr>
          </a:p>
          <a:p>
            <a:pPr algn="ctr" defTabSz="457200"/>
            <a:r>
              <a:rPr lang="fr-FR" sz="44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  <a:cs typeface="Unistra D"/>
              </a:rPr>
              <a:t>ou </a:t>
            </a:r>
          </a:p>
          <a:p>
            <a:pPr algn="ctr" defTabSz="457200"/>
            <a:r>
              <a:rPr lang="fr-FR" sz="44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  <a:cs typeface="Unistra D"/>
              </a:rPr>
              <a:t>en mobilité de </a:t>
            </a:r>
            <a:r>
              <a:rPr lang="fr-FR" sz="44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  <a:cs typeface="Unistra D"/>
              </a:rPr>
              <a:t>stage</a:t>
            </a:r>
            <a:r>
              <a:rPr lang="fr-FR" sz="4400" b="1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  <a:cs typeface="Unistra D"/>
              </a:rPr>
              <a:t> </a:t>
            </a:r>
            <a:endParaRPr lang="fr-FR" sz="4400" b="1" dirty="0" smtClean="0">
              <a:solidFill>
                <a:schemeClr val="accent3">
                  <a:lumMod val="75000"/>
                  <a:lumOff val="25000"/>
                </a:schemeClr>
              </a:solidFill>
              <a:latin typeface="+mj-lt"/>
              <a:cs typeface="Unistra D"/>
            </a:endParaRPr>
          </a:p>
          <a:p>
            <a:pPr algn="ctr" defTabSz="457200"/>
            <a:endParaRPr lang="fr-FR" sz="1200" b="1" dirty="0">
              <a:solidFill>
                <a:srgbClr val="00B0F0"/>
              </a:solidFill>
              <a:latin typeface="Unistra D"/>
              <a:cs typeface="Unistra D"/>
            </a:endParaRPr>
          </a:p>
        </p:txBody>
      </p:sp>
      <p:pic>
        <p:nvPicPr>
          <p:cNvPr id="1026" name="Picture 2" descr="C:\Users\p0500264\AppData\Local\Microsoft\Windows\Temporary Internet Files\Content.IE5\5A3VGOO9\breve49118-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26" y="4369173"/>
            <a:ext cx="2264975" cy="226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457200"/>
            <a:fld id="{59DE6EB8-52AB-45EA-A660-3E1EBFA72987}" type="slidenum">
              <a:rPr lang="en-US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defTabSz="457200"/>
              <a:t>10</a:t>
            </a:fld>
            <a:endParaRPr lang="en-US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pic>
        <p:nvPicPr>
          <p:cNvPr id="4098" name="Picture 2" descr="EU flag-Erasmus+_vect_P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88643" cy="87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253023" y="6475228"/>
            <a:ext cx="347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https://www.uha.fr/fr/international.html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-33248" y="4937458"/>
            <a:ext cx="7029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  <a:cs typeface="Unistra D"/>
              </a:rPr>
              <a:t>DRIET</a:t>
            </a:r>
            <a:br>
              <a:rPr lang="fr-FR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  <a:cs typeface="Unistra D"/>
              </a:rPr>
            </a:br>
            <a:r>
              <a:rPr lang="fr-FR" sz="20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  <a:cs typeface="Unistra D"/>
              </a:rPr>
              <a:t>Direction des Relations Internationales, Européennes et Transfrontalières</a:t>
            </a:r>
            <a:endParaRPr lang="fr-FR" sz="2000" dirty="0">
              <a:solidFill>
                <a:schemeClr val="accent3">
                  <a:lumMod val="75000"/>
                  <a:lumOff val="25000"/>
                </a:schemeClr>
              </a:solidFill>
              <a:latin typeface="+mj-lt"/>
              <a:cs typeface="Unistra D"/>
            </a:endParaRPr>
          </a:p>
        </p:txBody>
      </p:sp>
    </p:spTree>
    <p:extLst>
      <p:ext uri="{BB962C8B-B14F-4D97-AF65-F5344CB8AC3E}">
        <p14:creationId xmlns:p14="http://schemas.microsoft.com/office/powerpoint/2010/main" val="334358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0970" y="3265102"/>
            <a:ext cx="7946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fr-FR" sz="2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Le Pôle Mobilité est l'un des deux pôles qui forment la Direction des Relations Internationales, Européennes et </a:t>
            </a:r>
            <a:r>
              <a:rPr lang="fr-FR" sz="24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Transfrontalières. Il </a:t>
            </a:r>
            <a:r>
              <a:rPr lang="fr-FR" sz="2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gère la mobilité internationale encadrée des étudiants de licence et de master.</a:t>
            </a:r>
            <a:endParaRPr lang="fr-FR" sz="2400" strike="sngStrike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013" y="1274457"/>
            <a:ext cx="10356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fr-FR" sz="44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L</a:t>
            </a:r>
            <a:r>
              <a:rPr lang="fr-FR" sz="4400" dirty="0" smtClean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e </a:t>
            </a:r>
            <a:r>
              <a:rPr lang="fr-FR" sz="44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Pôle Mobilité de la DRIET</a:t>
            </a:r>
          </a:p>
        </p:txBody>
      </p:sp>
      <p:pic>
        <p:nvPicPr>
          <p:cNvPr id="6" name="Picture 2" descr="EU flag-Erasmus+_vect_P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3" y="-1"/>
            <a:ext cx="3039859" cy="863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p0500264\AppData\Local\Microsoft\Windows\Temporary Internet Files\Content.IE5\5A3VGOO9\breve49118-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872" y="4834762"/>
            <a:ext cx="1923634" cy="192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3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839435" y="2216815"/>
            <a:ext cx="9229060" cy="390876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just" defTabSz="457200"/>
            <a:r>
              <a:rPr lang="fr-FR" sz="20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Vous </a:t>
            </a:r>
            <a:r>
              <a:rPr lang="fr-FR" sz="22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avez envie de suivre des cours dans une université étrangère tout en validant votre diplôme de l’UHA ? </a:t>
            </a:r>
            <a:endParaRPr lang="fr-FR" sz="2200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 defTabSz="457200"/>
            <a:endParaRPr lang="fr-FR" sz="22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 defTabSz="457200"/>
            <a:r>
              <a:rPr lang="fr-FR" sz="22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Les étudiants de l’Université de Haute-</a:t>
            </a:r>
            <a:r>
              <a:rPr lang="fr-FR" sz="20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Alsace ont la possibilité de suivre une partie de leur cursus universitaire à l’étranger grâce à différents programmes d’échange et à plusieurs centaines de partenariats conclus par l’UHA avec des établissements d’enseignement supérieur aux quatre coins du globe. </a:t>
            </a:r>
            <a:endParaRPr lang="fr-FR" sz="2000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 defTabSz="457200"/>
            <a:endParaRPr lang="fr-FR" sz="20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 defTabSz="457200"/>
            <a:r>
              <a:rPr lang="fr-FR" sz="20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Que ce soit à une heure de route ou à 12 heures de vol, en Allemagne, au Canada ou en Chine, l’UHA a un partenariat dont vous pouvez bénéficier ! Certains d’entre eux vous permettront même de valider le diplôme de l’UHA ainsi que le diplôme de l’université partenaire.</a:t>
            </a:r>
          </a:p>
        </p:txBody>
      </p:sp>
      <p:pic>
        <p:nvPicPr>
          <p:cNvPr id="1026" name="Picture 2" descr="C:\Users\p0500264\AppData\Local\Microsoft\Windows\Temporary Internet Files\Content.IE5\5A3VGOO9\breve49118-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965" y="5318160"/>
            <a:ext cx="1464845" cy="146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457200"/>
            <a:endParaRPr lang="en-US" dirty="0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9435" y="173377"/>
            <a:ext cx="91865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fr-FR" sz="44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Qu’est-ce qu’une mobilité internationale encadrée ?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253023" y="6475228"/>
            <a:ext cx="347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https://www.uha.fr/fr/international.html</a:t>
            </a:r>
          </a:p>
        </p:txBody>
      </p:sp>
    </p:spTree>
    <p:extLst>
      <p:ext uri="{BB962C8B-B14F-4D97-AF65-F5344CB8AC3E}">
        <p14:creationId xmlns:p14="http://schemas.microsoft.com/office/powerpoint/2010/main" val="23451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1169581" y="496889"/>
            <a:ext cx="9498419" cy="137477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fr-FR" sz="28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fr-FR" sz="176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Aides financières dans le cadre d’une mobilité internationale encadrée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54081" y="722017"/>
            <a:ext cx="76627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fr-FR" sz="2000" b="1" dirty="0">
              <a:solidFill>
                <a:prstClr val="black"/>
              </a:solidFill>
              <a:latin typeface="Franklin Gothic Book"/>
            </a:endParaRPr>
          </a:p>
          <a:p>
            <a:pPr defTabSz="457200"/>
            <a:endParaRPr lang="fr-FR" sz="2000" dirty="0">
              <a:solidFill>
                <a:prstClr val="black"/>
              </a:solidFill>
              <a:latin typeface="Franklin Gothic Book"/>
            </a:endParaRPr>
          </a:p>
          <a:p>
            <a:pPr defTabSz="457200"/>
            <a:endParaRPr lang="fr-FR" sz="2000" dirty="0">
              <a:solidFill>
                <a:prstClr val="black"/>
              </a:solidFill>
              <a:latin typeface="Franklin Gothic Book"/>
            </a:endParaRPr>
          </a:p>
          <a:p>
            <a:pPr defTabSz="457200"/>
            <a:endParaRPr lang="fr-FR" sz="2000" dirty="0">
              <a:solidFill>
                <a:prstClr val="black"/>
              </a:solidFill>
              <a:latin typeface="Franklin Gothic Book"/>
            </a:endParaRPr>
          </a:p>
          <a:p>
            <a:pPr defTabSz="457200"/>
            <a:endParaRPr lang="fr-FR" sz="2000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8679" y="2011934"/>
            <a:ext cx="8740862" cy="379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endParaRPr lang="fr-FR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457200"/>
            <a:endParaRPr lang="fr-FR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457200"/>
            <a:r>
              <a:rPr lang="fr-FR" sz="2200" dirty="0">
                <a:solidFill>
                  <a:schemeClr val="accent3">
                    <a:lumMod val="75000"/>
                    <a:lumOff val="25000"/>
                  </a:schemeClr>
                </a:solidFill>
                <a:ea typeface="Times New Roman" panose="02020603050405020304" pitchFamily="18" charset="0"/>
              </a:rPr>
              <a:t>Dans le cadre d’un départ à l’étranger intégré à leur cursus universitaire de l’UHA, les étudiants de l’UHA peuvent percevoir des aides financières pour réaliser leur mobilité.</a:t>
            </a:r>
          </a:p>
          <a:p>
            <a:pPr algn="just" defTabSz="457200"/>
            <a:endParaRPr lang="fr-FR" sz="2200" dirty="0">
              <a:solidFill>
                <a:schemeClr val="accent3">
                  <a:lumMod val="75000"/>
                  <a:lumOff val="25000"/>
                </a:schemeClr>
              </a:solidFill>
              <a:ea typeface="Times New Roman" panose="02020603050405020304" pitchFamily="18" charset="0"/>
            </a:endParaRPr>
          </a:p>
          <a:p>
            <a:pPr algn="just" defTabSz="457200"/>
            <a:r>
              <a:rPr lang="fr-FR" sz="22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Les bourses constituent une aide financière non négligeable mais elles ne permettent pas toujours de couvrir tous les frais en rapport avec la mobilité des étudiants , surtout à leur arrivée dans le pays d’accueil (location, caution, frais de transport…).</a:t>
            </a:r>
          </a:p>
          <a:p>
            <a:pPr algn="just" defTabSz="457200"/>
            <a:endParaRPr lang="fr-FR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457200">
              <a:spcAft>
                <a:spcPts val="800"/>
              </a:spcAft>
            </a:pPr>
            <a:r>
              <a:rPr lang="fr-FR" sz="10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53023" y="6475228"/>
            <a:ext cx="347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https://www.uha.fr/fr/international.html</a:t>
            </a:r>
          </a:p>
        </p:txBody>
      </p:sp>
      <p:pic>
        <p:nvPicPr>
          <p:cNvPr id="12" name="Picture 2" descr="C:\Users\p0500264\AppData\Local\Microsoft\Windows\Temporary Internet Files\Content.IE5\5A3VGOO9\breve49118-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1" y="5263116"/>
            <a:ext cx="1506457" cy="150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29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83" y="328559"/>
            <a:ext cx="100052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fr-FR" sz="44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j-lt"/>
              </a:rPr>
              <a:t>Une mobilité à l’étranger, c’est un enrichissement personnel et professionnel</a:t>
            </a:r>
          </a:p>
        </p:txBody>
      </p:sp>
      <p:sp>
        <p:nvSpPr>
          <p:cNvPr id="6" name="Rectangle 5"/>
          <p:cNvSpPr/>
          <p:nvPr/>
        </p:nvSpPr>
        <p:spPr>
          <a:xfrm>
            <a:off x="1265274" y="1668784"/>
            <a:ext cx="8694293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fr-FR" dirty="0">
              <a:solidFill>
                <a:prstClr val="black"/>
              </a:solidFill>
              <a:latin typeface="Franklin Gothic Book"/>
            </a:endParaRPr>
          </a:p>
          <a:p>
            <a:pPr defTabSz="457200"/>
            <a:r>
              <a:rPr lang="fr-FR" sz="22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Cela suppose :</a:t>
            </a:r>
          </a:p>
          <a:p>
            <a:pPr marL="285750" indent="-285750" defTabSz="457200"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 l’apprentissage d’une nouvelle langue</a:t>
            </a:r>
          </a:p>
          <a:p>
            <a:pPr marL="285750" indent="-285750" defTabSz="457200"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l’adaptation à un nouveau pays</a:t>
            </a:r>
          </a:p>
          <a:p>
            <a:pPr marL="285750" indent="-285750" defTabSz="457200"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de nombreuses rencontres avec des jeunes venus du monde entier</a:t>
            </a:r>
          </a:p>
          <a:p>
            <a:pPr defTabSz="457200"/>
            <a:endParaRPr lang="fr-FR" sz="22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defTabSz="457200"/>
            <a:r>
              <a:rPr lang="fr-FR" sz="22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 La grande majorité des élèves reviennent très satisfaits de leurs mobilité !</a:t>
            </a:r>
          </a:p>
          <a:p>
            <a:pPr defTabSz="457200"/>
            <a:endParaRPr lang="fr-FR" sz="22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defTabSz="457200"/>
            <a:r>
              <a:rPr lang="fr-FR" sz="22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Au niveau professionnel, les atouts sont de pouvoir se présenter comme :</a:t>
            </a:r>
          </a:p>
          <a:p>
            <a:pPr marL="285750" indent="-285750" defTabSz="457200">
              <a:buFont typeface="Wingdings" panose="05000000000000000000" pitchFamily="2" charset="2"/>
              <a:buChar char="Ø"/>
            </a:pPr>
            <a:r>
              <a:rPr lang="fr-FR" sz="22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polyvalence </a:t>
            </a:r>
            <a:endParaRPr lang="fr-FR" sz="22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buFont typeface="Wingdings" panose="05000000000000000000" pitchFamily="2" charset="2"/>
              <a:buChar char="Ø"/>
            </a:pPr>
            <a:r>
              <a:rPr lang="fr-FR" sz="22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multilinguisme</a:t>
            </a:r>
            <a:endParaRPr lang="fr-FR" sz="22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buFont typeface="Wingdings" panose="05000000000000000000" pitchFamily="2" charset="2"/>
              <a:buChar char="Ø"/>
            </a:pPr>
            <a:r>
              <a:rPr lang="fr-FR" sz="22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autonomie  &amp; adaptabilité</a:t>
            </a:r>
            <a:endParaRPr lang="fr-FR" sz="22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buFont typeface="Wingdings" panose="05000000000000000000" pitchFamily="2" charset="2"/>
              <a:buChar char="Ø"/>
            </a:pPr>
            <a:r>
              <a:rPr lang="fr-FR" sz="22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aptitude </a:t>
            </a:r>
            <a:r>
              <a:rPr lang="fr-FR" sz="22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à </a:t>
            </a:r>
            <a:r>
              <a:rPr lang="fr-FR" sz="22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surmonter les </a:t>
            </a:r>
            <a:r>
              <a:rPr lang="fr-FR" sz="22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obstacles du quotidien</a:t>
            </a:r>
          </a:p>
          <a:p>
            <a:pPr defTabSz="457200"/>
            <a:endParaRPr lang="fr-FR" dirty="0">
              <a:solidFill>
                <a:prstClr val="black"/>
              </a:solidFill>
              <a:latin typeface="Franklin Gothic Book"/>
            </a:endParaRPr>
          </a:p>
          <a:p>
            <a:pPr defTabSz="457200"/>
            <a:endParaRPr lang="fr-FR" dirty="0">
              <a:solidFill>
                <a:prstClr val="black"/>
              </a:solidFill>
              <a:latin typeface="Franklin Gothic Book"/>
            </a:endParaRPr>
          </a:p>
          <a:p>
            <a:pPr defTabSz="457200"/>
            <a:endParaRPr lang="fr-FR" dirty="0">
              <a:solidFill>
                <a:prstClr val="black"/>
              </a:solidFill>
              <a:latin typeface="Franklin Gothic Book"/>
            </a:endParaRPr>
          </a:p>
          <a:p>
            <a:pPr defTabSz="457200"/>
            <a:endParaRPr lang="fr-FR" dirty="0">
              <a:solidFill>
                <a:prstClr val="black"/>
              </a:solidFill>
              <a:latin typeface="Franklin Gothic Book"/>
            </a:endParaRPr>
          </a:p>
          <a:p>
            <a:pPr defTabSz="457200"/>
            <a:endParaRPr lang="fr-FR" dirty="0">
              <a:solidFill>
                <a:prstClr val="black"/>
              </a:solidFill>
              <a:latin typeface="Franklin Gothic Book"/>
            </a:endParaRPr>
          </a:p>
          <a:p>
            <a:pPr defTabSz="457200"/>
            <a:endParaRPr lang="fr-FR" dirty="0">
              <a:solidFill>
                <a:prstClr val="black"/>
              </a:solidFill>
              <a:latin typeface="Franklin Gothic Book"/>
            </a:endParaRPr>
          </a:p>
          <a:p>
            <a:pPr defTabSz="457200"/>
            <a:endParaRPr lang="fr-FR" dirty="0">
              <a:solidFill>
                <a:prstClr val="black"/>
              </a:solidFill>
              <a:latin typeface="Franklin Gothic Book"/>
            </a:endParaRPr>
          </a:p>
          <a:p>
            <a:pPr defTabSz="457200"/>
            <a:endParaRPr lang="fr-FR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7" name="Picture 2" descr="C:\Users\p0500264\AppData\Local\Microsoft\Windows\Temporary Internet Files\Content.IE5\5A3VGOO9\breve49118-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558" y="5250311"/>
            <a:ext cx="1607689" cy="16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253023" y="6475228"/>
            <a:ext cx="347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https://www.uha.fr/fr/international.html</a:t>
            </a:r>
          </a:p>
        </p:txBody>
      </p:sp>
    </p:spTree>
    <p:extLst>
      <p:ext uri="{BB962C8B-B14F-4D97-AF65-F5344CB8AC3E}">
        <p14:creationId xmlns:p14="http://schemas.microsoft.com/office/powerpoint/2010/main" val="3661243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 txBox="1">
            <a:spLocks/>
          </p:cNvSpPr>
          <p:nvPr/>
        </p:nvSpPr>
        <p:spPr>
          <a:xfrm>
            <a:off x="4648200" y="6488231"/>
            <a:ext cx="2895600" cy="36512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fr-FR" sz="1000" b="0" dirty="0">
                <a:solidFill>
                  <a:prstClr val="black"/>
                </a:solidFill>
                <a:latin typeface="Calibri"/>
              </a:rPr>
              <a:t>www.novatris.uha.fr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6AE5902-37F7-694A-8511-9C5F18712545}"/>
              </a:ext>
            </a:extLst>
          </p:cNvPr>
          <p:cNvSpPr txBox="1"/>
          <p:nvPr/>
        </p:nvSpPr>
        <p:spPr>
          <a:xfrm>
            <a:off x="3036778" y="169095"/>
            <a:ext cx="6118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sz="4400" b="1" cap="small" dirty="0" err="1" smtClean="0">
                <a:solidFill>
                  <a:srgbClr val="162585"/>
                </a:solidFill>
                <a:latin typeface="Calibri"/>
              </a:rPr>
              <a:t>Mobilté</a:t>
            </a:r>
            <a:r>
              <a:rPr lang="fr-FR" sz="4400" b="1" cap="small" dirty="0" smtClean="0">
                <a:solidFill>
                  <a:srgbClr val="162585"/>
                </a:solidFill>
                <a:latin typeface="Calibri"/>
              </a:rPr>
              <a:t> sortante </a:t>
            </a:r>
            <a:endParaRPr lang="fr-FR" sz="4400" b="1" cap="small" dirty="0">
              <a:solidFill>
                <a:srgbClr val="162585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85D421-FC74-2C46-8EAD-09A2483F17A0}"/>
              </a:ext>
            </a:extLst>
          </p:cNvPr>
          <p:cNvSpPr/>
          <p:nvPr/>
        </p:nvSpPr>
        <p:spPr>
          <a:xfrm>
            <a:off x="2236200" y="985503"/>
            <a:ext cx="4824000" cy="576000"/>
          </a:xfrm>
          <a:prstGeom prst="rect">
            <a:avLst/>
          </a:prstGeom>
          <a:solidFill>
            <a:srgbClr val="EC9726"/>
          </a:solidFill>
          <a:ln>
            <a:solidFill>
              <a:srgbClr val="EC972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bg2"/>
                </a:solidFill>
              </a:rPr>
              <a:t>Furtwangen</a:t>
            </a:r>
            <a:r>
              <a:rPr lang="fr-FR" dirty="0" smtClean="0">
                <a:solidFill>
                  <a:schemeClr val="bg2"/>
                </a:solidFill>
              </a:rPr>
              <a:t>, Allemagne</a:t>
            </a:r>
            <a:endParaRPr lang="fr-FR" dirty="0">
              <a:solidFill>
                <a:schemeClr val="bg2"/>
              </a:solidFill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CF1C666-D31C-1A45-870B-429E1D056DBC}"/>
              </a:ext>
            </a:extLst>
          </p:cNvPr>
          <p:cNvGrpSpPr/>
          <p:nvPr/>
        </p:nvGrpSpPr>
        <p:grpSpPr>
          <a:xfrm>
            <a:off x="2236200" y="2057628"/>
            <a:ext cx="154498" cy="1954550"/>
            <a:chOff x="567781" y="937107"/>
            <a:chExt cx="154498" cy="1954550"/>
          </a:xfrm>
          <a:solidFill>
            <a:srgbClr val="EC9726"/>
          </a:solidFill>
        </p:grpSpPr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85828309-CBBC-1B47-8BCD-01E64872E90B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8" y="937107"/>
              <a:ext cx="0" cy="1954550"/>
            </a:xfrm>
            <a:prstGeom prst="line">
              <a:avLst/>
            </a:prstGeom>
            <a:grpFill/>
            <a:ln w="76200" cap="rnd">
              <a:solidFill>
                <a:srgbClr val="EC972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90E114A5-4754-024D-9D78-A6EBD278A3D7}"/>
                </a:ext>
              </a:extLst>
            </p:cNvPr>
            <p:cNvSpPr/>
            <p:nvPr/>
          </p:nvSpPr>
          <p:spPr>
            <a:xfrm>
              <a:off x="569843" y="1298713"/>
              <a:ext cx="152400" cy="152400"/>
            </a:xfrm>
            <a:prstGeom prst="ellipse">
              <a:avLst/>
            </a:prstGeom>
            <a:grpFill/>
            <a:ln w="57150">
              <a:solidFill>
                <a:srgbClr val="EEF5F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6616DB7D-710B-BB4A-A645-8E2D4D05927C}"/>
                </a:ext>
              </a:extLst>
            </p:cNvPr>
            <p:cNvSpPr/>
            <p:nvPr/>
          </p:nvSpPr>
          <p:spPr>
            <a:xfrm>
              <a:off x="567781" y="1898133"/>
              <a:ext cx="152400" cy="152400"/>
            </a:xfrm>
            <a:prstGeom prst="ellipse">
              <a:avLst/>
            </a:prstGeom>
            <a:grpFill/>
            <a:ln w="57150">
              <a:solidFill>
                <a:srgbClr val="EEF5F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C9FB8741-EDBA-D04C-A170-EC46784BFDFB}"/>
                </a:ext>
              </a:extLst>
            </p:cNvPr>
            <p:cNvSpPr/>
            <p:nvPr/>
          </p:nvSpPr>
          <p:spPr>
            <a:xfrm>
              <a:off x="569879" y="2219817"/>
              <a:ext cx="152400" cy="152400"/>
            </a:xfrm>
            <a:prstGeom prst="ellipse">
              <a:avLst/>
            </a:prstGeom>
            <a:grpFill/>
            <a:ln w="57150">
              <a:solidFill>
                <a:srgbClr val="EEF5F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4148552-BA60-2B4A-9858-BF691D2F77CF}"/>
              </a:ext>
            </a:extLst>
          </p:cNvPr>
          <p:cNvGrpSpPr/>
          <p:nvPr/>
        </p:nvGrpSpPr>
        <p:grpSpPr>
          <a:xfrm>
            <a:off x="1868013" y="4921074"/>
            <a:ext cx="7702192" cy="1567156"/>
            <a:chOff x="356539" y="3934691"/>
            <a:chExt cx="7702192" cy="138354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E78563-76D7-B84A-B37F-3C2EFC6566C4}"/>
                </a:ext>
              </a:extLst>
            </p:cNvPr>
            <p:cNvSpPr/>
            <p:nvPr/>
          </p:nvSpPr>
          <p:spPr>
            <a:xfrm>
              <a:off x="430997" y="4021618"/>
              <a:ext cx="7627734" cy="1296617"/>
            </a:xfrm>
            <a:prstGeom prst="rect">
              <a:avLst/>
            </a:prstGeom>
            <a:solidFill>
              <a:srgbClr val="EC9726"/>
            </a:solidFill>
            <a:ln w="38100">
              <a:solidFill>
                <a:srgbClr val="EC972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AD7872-ABB1-5846-9766-C31C01EBC296}"/>
                </a:ext>
              </a:extLst>
            </p:cNvPr>
            <p:cNvSpPr/>
            <p:nvPr/>
          </p:nvSpPr>
          <p:spPr>
            <a:xfrm>
              <a:off x="356539" y="3934691"/>
              <a:ext cx="7627734" cy="1296617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EC972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4FDB2597-3178-8345-AC82-453D57139E59}"/>
                </a:ext>
              </a:extLst>
            </p:cNvPr>
            <p:cNvSpPr txBox="1"/>
            <p:nvPr/>
          </p:nvSpPr>
          <p:spPr>
            <a:xfrm>
              <a:off x="378010" y="3968394"/>
              <a:ext cx="7606263" cy="1059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chemeClr val="tx2"/>
                  </a:solidFill>
                </a:rPr>
                <a:t>Sarah Kieffer</a:t>
              </a:r>
              <a:r>
                <a:rPr lang="fr-FR" sz="2400" b="1" dirty="0">
                  <a:solidFill>
                    <a:schemeClr val="tx2"/>
                  </a:solidFill>
                </a:rPr>
                <a:t/>
              </a:r>
              <a:br>
                <a:rPr lang="fr-FR" sz="2400" b="1" dirty="0">
                  <a:solidFill>
                    <a:schemeClr val="tx2"/>
                  </a:solidFill>
                </a:rPr>
              </a:br>
              <a:r>
                <a:rPr lang="fr-FR" sz="2400" dirty="0">
                  <a:solidFill>
                    <a:srgbClr val="EC9726"/>
                  </a:solidFill>
                </a:rPr>
                <a:t>Étudiante </a:t>
              </a:r>
              <a:r>
                <a:rPr lang="fr-FR" sz="2400" dirty="0" smtClean="0">
                  <a:solidFill>
                    <a:srgbClr val="EC9726"/>
                  </a:solidFill>
                </a:rPr>
                <a:t>en </a:t>
              </a:r>
              <a:r>
                <a:rPr lang="de-DE" sz="2400" dirty="0" smtClean="0">
                  <a:solidFill>
                    <a:srgbClr val="EC9726"/>
                  </a:solidFill>
                </a:rPr>
                <a:t>Double </a:t>
              </a:r>
              <a:r>
                <a:rPr lang="de-DE" sz="2400" dirty="0" err="1" smtClean="0">
                  <a:solidFill>
                    <a:srgbClr val="EC9726"/>
                  </a:solidFill>
                </a:rPr>
                <a:t>diplôme</a:t>
              </a:r>
              <a:r>
                <a:rPr lang="de-DE" sz="2400" dirty="0" smtClean="0">
                  <a:solidFill>
                    <a:srgbClr val="EC9726"/>
                  </a:solidFill>
                </a:rPr>
                <a:t> L3 </a:t>
              </a:r>
              <a:r>
                <a:rPr lang="de-DE" sz="2400" dirty="0" err="1" smtClean="0">
                  <a:solidFill>
                    <a:srgbClr val="EC9726"/>
                  </a:solidFill>
                </a:rPr>
                <a:t>Gestion</a:t>
              </a:r>
              <a:r>
                <a:rPr lang="de-DE" sz="2400" dirty="0" smtClean="0">
                  <a:solidFill>
                    <a:srgbClr val="EC9726"/>
                  </a:solidFill>
                </a:rPr>
                <a:t> </a:t>
              </a:r>
              <a:r>
                <a:rPr lang="de-DE" sz="2400" dirty="0">
                  <a:solidFill>
                    <a:srgbClr val="EC9726"/>
                  </a:solidFill>
                </a:rPr>
                <a:t>à </a:t>
              </a:r>
              <a:r>
                <a:rPr lang="de-DE" sz="2400" dirty="0" err="1" smtClean="0">
                  <a:solidFill>
                    <a:srgbClr val="EC9726"/>
                  </a:solidFill>
                </a:rPr>
                <a:t>l‘UHA</a:t>
              </a:r>
              <a:r>
                <a:rPr lang="de-DE" sz="2400" dirty="0">
                  <a:solidFill>
                    <a:srgbClr val="EC9726"/>
                  </a:solidFill>
                </a:rPr>
                <a:t>, en </a:t>
              </a:r>
              <a:r>
                <a:rPr lang="de-DE" sz="2400" dirty="0" err="1">
                  <a:solidFill>
                    <a:srgbClr val="EC9726"/>
                  </a:solidFill>
                </a:rPr>
                <a:t>mobilité</a:t>
              </a:r>
              <a:r>
                <a:rPr lang="de-DE" sz="2400" dirty="0">
                  <a:solidFill>
                    <a:srgbClr val="EC9726"/>
                  </a:solidFill>
                </a:rPr>
                <a:t> à </a:t>
              </a:r>
              <a:r>
                <a:rPr lang="de-DE" sz="2400" dirty="0" smtClean="0">
                  <a:solidFill>
                    <a:srgbClr val="EC9726"/>
                  </a:solidFill>
                </a:rPr>
                <a:t>la Hochschule de </a:t>
              </a:r>
              <a:r>
                <a:rPr lang="de-DE" sz="2400" dirty="0">
                  <a:solidFill>
                    <a:srgbClr val="EC9726"/>
                  </a:solidFill>
                </a:rPr>
                <a:t>Furtwangen</a:t>
              </a:r>
              <a:endParaRPr lang="fr-FR" sz="2400" dirty="0">
                <a:solidFill>
                  <a:srgbClr val="EC9726"/>
                </a:solidFill>
              </a:endParaRPr>
            </a:p>
          </p:txBody>
        </p:sp>
        <p:pic>
          <p:nvPicPr>
            <p:cNvPr id="28" name="Image 27" descr="Une image contenant avion&#10;&#10;Description générée automatiquement">
              <a:extLst>
                <a:ext uri="{FF2B5EF4-FFF2-40B4-BE49-F238E27FC236}">
                  <a16:creationId xmlns:a16="http://schemas.microsoft.com/office/drawing/2014/main" id="{60F084EA-4394-EA42-B2D4-E34C3C352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811" t="21288" r="17277" b="21402"/>
            <a:stretch/>
          </p:blipFill>
          <p:spPr>
            <a:xfrm>
              <a:off x="7268548" y="4775543"/>
              <a:ext cx="322369" cy="302271"/>
            </a:xfrm>
            <a:prstGeom prst="rect">
              <a:avLst/>
            </a:prstGeom>
          </p:spPr>
        </p:pic>
        <p:pic>
          <p:nvPicPr>
            <p:cNvPr id="29" name="Image 28" descr="Une image contenant avion&#10;&#10;Description générée automatiquement">
              <a:extLst>
                <a:ext uri="{FF2B5EF4-FFF2-40B4-BE49-F238E27FC236}">
                  <a16:creationId xmlns:a16="http://schemas.microsoft.com/office/drawing/2014/main" id="{44E6CA48-0258-694C-BB64-DC68C62C4C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811" t="21288" r="17277" b="21402"/>
            <a:stretch/>
          </p:blipFill>
          <p:spPr>
            <a:xfrm rot="2012313">
              <a:off x="7570714" y="4999293"/>
              <a:ext cx="167485" cy="157043"/>
            </a:xfrm>
            <a:prstGeom prst="rect">
              <a:avLst/>
            </a:prstGeom>
          </p:spPr>
        </p:pic>
        <p:pic>
          <p:nvPicPr>
            <p:cNvPr id="30" name="Image 29" descr="Une image contenant avion&#10;&#10;Description générée automatiquement">
              <a:extLst>
                <a:ext uri="{FF2B5EF4-FFF2-40B4-BE49-F238E27FC236}">
                  <a16:creationId xmlns:a16="http://schemas.microsoft.com/office/drawing/2014/main" id="{CCF09FB0-D66B-3E42-89E7-69E4263F7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811" t="21288" r="17277" b="21402"/>
            <a:stretch/>
          </p:blipFill>
          <p:spPr>
            <a:xfrm rot="19198574">
              <a:off x="7648496" y="4756998"/>
              <a:ext cx="238289" cy="223433"/>
            </a:xfrm>
            <a:prstGeom prst="rect">
              <a:avLst/>
            </a:prstGeom>
          </p:spPr>
        </p:pic>
      </p:grpSp>
      <p:pic>
        <p:nvPicPr>
          <p:cNvPr id="31" name="image3.jpeg"/>
          <p:cNvPicPr/>
          <p:nvPr/>
        </p:nvPicPr>
        <p:blipFill rotWithShape="1">
          <a:blip r:embed="rId4" cstate="print"/>
          <a:srcRect l="-1453" b="21646"/>
          <a:stretch/>
        </p:blipFill>
        <p:spPr>
          <a:xfrm>
            <a:off x="2605548" y="1847432"/>
            <a:ext cx="3077497" cy="2881631"/>
          </a:xfrm>
          <a:prstGeom prst="round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5"/>
          <a:srcRect l="1625" r="81592"/>
          <a:stretch/>
        </p:blipFill>
        <p:spPr>
          <a:xfrm>
            <a:off x="2448728" y="204979"/>
            <a:ext cx="603377" cy="72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11" b="26082"/>
          <a:stretch/>
        </p:blipFill>
        <p:spPr>
          <a:xfrm>
            <a:off x="5983461" y="1702521"/>
            <a:ext cx="2153478" cy="310699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 txBox="1">
            <a:spLocks/>
          </p:cNvSpPr>
          <p:nvPr/>
        </p:nvSpPr>
        <p:spPr>
          <a:xfrm>
            <a:off x="4648200" y="6488231"/>
            <a:ext cx="2895600" cy="36512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fr-FR" sz="1000" b="0" dirty="0">
                <a:solidFill>
                  <a:prstClr val="black"/>
                </a:solidFill>
                <a:latin typeface="Calibri"/>
              </a:rPr>
              <a:t>www.novatris.uha.fr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6AE5902-37F7-694A-8511-9C5F18712545}"/>
              </a:ext>
            </a:extLst>
          </p:cNvPr>
          <p:cNvSpPr txBox="1"/>
          <p:nvPr/>
        </p:nvSpPr>
        <p:spPr>
          <a:xfrm>
            <a:off x="3036778" y="169095"/>
            <a:ext cx="6118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sz="4400" b="1" cap="small" dirty="0" smtClean="0">
                <a:solidFill>
                  <a:srgbClr val="162585"/>
                </a:solidFill>
                <a:latin typeface="Calibri"/>
              </a:rPr>
              <a:t>Mobilité sortante</a:t>
            </a:r>
            <a:endParaRPr lang="fr-FR" sz="4400" b="1" cap="small" dirty="0">
              <a:solidFill>
                <a:srgbClr val="162585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85D421-FC74-2C46-8EAD-09A2483F17A0}"/>
              </a:ext>
            </a:extLst>
          </p:cNvPr>
          <p:cNvSpPr/>
          <p:nvPr/>
        </p:nvSpPr>
        <p:spPr>
          <a:xfrm>
            <a:off x="2236200" y="985503"/>
            <a:ext cx="4824000" cy="576000"/>
          </a:xfrm>
          <a:prstGeom prst="rect">
            <a:avLst/>
          </a:prstGeom>
          <a:solidFill>
            <a:srgbClr val="EC9726"/>
          </a:solidFill>
          <a:ln>
            <a:solidFill>
              <a:srgbClr val="EC972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/>
                </a:solidFill>
              </a:rPr>
              <a:t>Berlin, Allemagne</a:t>
            </a:r>
            <a:endParaRPr lang="fr-FR" dirty="0">
              <a:solidFill>
                <a:schemeClr val="bg2"/>
              </a:solidFill>
            </a:endParaRP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CF1C666-D31C-1A45-870B-429E1D056DBC}"/>
              </a:ext>
            </a:extLst>
          </p:cNvPr>
          <p:cNvGrpSpPr/>
          <p:nvPr/>
        </p:nvGrpSpPr>
        <p:grpSpPr>
          <a:xfrm>
            <a:off x="2236200" y="2057628"/>
            <a:ext cx="154498" cy="1954550"/>
            <a:chOff x="567781" y="937107"/>
            <a:chExt cx="154498" cy="1954550"/>
          </a:xfrm>
          <a:solidFill>
            <a:srgbClr val="EC9726"/>
          </a:solidFill>
        </p:grpSpPr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85828309-CBBC-1B47-8BCD-01E64872E90B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8" y="937107"/>
              <a:ext cx="0" cy="1954550"/>
            </a:xfrm>
            <a:prstGeom prst="line">
              <a:avLst/>
            </a:prstGeom>
            <a:grpFill/>
            <a:ln w="76200" cap="rnd">
              <a:solidFill>
                <a:srgbClr val="EC972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90E114A5-4754-024D-9D78-A6EBD278A3D7}"/>
                </a:ext>
              </a:extLst>
            </p:cNvPr>
            <p:cNvSpPr/>
            <p:nvPr/>
          </p:nvSpPr>
          <p:spPr>
            <a:xfrm>
              <a:off x="569843" y="1298713"/>
              <a:ext cx="152400" cy="152400"/>
            </a:xfrm>
            <a:prstGeom prst="ellipse">
              <a:avLst/>
            </a:prstGeom>
            <a:grpFill/>
            <a:ln w="57150">
              <a:solidFill>
                <a:srgbClr val="EEF5F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6616DB7D-710B-BB4A-A645-8E2D4D05927C}"/>
                </a:ext>
              </a:extLst>
            </p:cNvPr>
            <p:cNvSpPr/>
            <p:nvPr/>
          </p:nvSpPr>
          <p:spPr>
            <a:xfrm>
              <a:off x="567781" y="1898133"/>
              <a:ext cx="152400" cy="152400"/>
            </a:xfrm>
            <a:prstGeom prst="ellipse">
              <a:avLst/>
            </a:prstGeom>
            <a:grpFill/>
            <a:ln w="57150">
              <a:solidFill>
                <a:srgbClr val="EEF5F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C9FB8741-EDBA-D04C-A170-EC46784BFDFB}"/>
                </a:ext>
              </a:extLst>
            </p:cNvPr>
            <p:cNvSpPr/>
            <p:nvPr/>
          </p:nvSpPr>
          <p:spPr>
            <a:xfrm>
              <a:off x="569879" y="2219817"/>
              <a:ext cx="152400" cy="152400"/>
            </a:xfrm>
            <a:prstGeom prst="ellipse">
              <a:avLst/>
            </a:prstGeom>
            <a:grpFill/>
            <a:ln w="57150">
              <a:solidFill>
                <a:srgbClr val="EEF5F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Rectangle à coins arrondis 19">
            <a:extLst>
              <a:ext uri="{FF2B5EF4-FFF2-40B4-BE49-F238E27FC236}">
                <a16:creationId xmlns:a16="http://schemas.microsoft.com/office/drawing/2014/main" id="{4142AF7C-6780-7D47-93A1-6DD540B935FD}"/>
              </a:ext>
            </a:extLst>
          </p:cNvPr>
          <p:cNvSpPr/>
          <p:nvPr/>
        </p:nvSpPr>
        <p:spPr>
          <a:xfrm>
            <a:off x="2526179" y="1779585"/>
            <a:ext cx="5317148" cy="288641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Photo 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4148552-BA60-2B4A-9858-BF691D2F77CF}"/>
              </a:ext>
            </a:extLst>
          </p:cNvPr>
          <p:cNvGrpSpPr/>
          <p:nvPr/>
        </p:nvGrpSpPr>
        <p:grpSpPr>
          <a:xfrm>
            <a:off x="1868013" y="4921073"/>
            <a:ext cx="7702192" cy="1607836"/>
            <a:chOff x="356539" y="3934691"/>
            <a:chExt cx="7702192" cy="141945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E78563-76D7-B84A-B37F-3C2EFC6566C4}"/>
                </a:ext>
              </a:extLst>
            </p:cNvPr>
            <p:cNvSpPr/>
            <p:nvPr/>
          </p:nvSpPr>
          <p:spPr>
            <a:xfrm>
              <a:off x="430997" y="4021618"/>
              <a:ext cx="7627734" cy="1296617"/>
            </a:xfrm>
            <a:prstGeom prst="rect">
              <a:avLst/>
            </a:prstGeom>
            <a:solidFill>
              <a:srgbClr val="EC9726"/>
            </a:solidFill>
            <a:ln w="38100">
              <a:solidFill>
                <a:srgbClr val="EC972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AD7872-ABB1-5846-9766-C31C01EBC296}"/>
                </a:ext>
              </a:extLst>
            </p:cNvPr>
            <p:cNvSpPr/>
            <p:nvPr/>
          </p:nvSpPr>
          <p:spPr>
            <a:xfrm>
              <a:off x="356539" y="3934691"/>
              <a:ext cx="7627734" cy="1296617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EC972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4FDB2597-3178-8345-AC82-453D57139E59}"/>
                </a:ext>
              </a:extLst>
            </p:cNvPr>
            <p:cNvSpPr txBox="1"/>
            <p:nvPr/>
          </p:nvSpPr>
          <p:spPr>
            <a:xfrm>
              <a:off x="378010" y="3968394"/>
              <a:ext cx="7606263" cy="1385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chemeClr val="tx2"/>
                  </a:solidFill>
                </a:rPr>
                <a:t>Noé Schneider</a:t>
              </a:r>
              <a:r>
                <a:rPr lang="fr-FR" sz="2400" b="1" dirty="0">
                  <a:solidFill>
                    <a:schemeClr val="tx2"/>
                  </a:solidFill>
                </a:rPr>
                <a:t/>
              </a:r>
              <a:br>
                <a:rPr lang="fr-FR" sz="2400" b="1" dirty="0">
                  <a:solidFill>
                    <a:schemeClr val="tx2"/>
                  </a:solidFill>
                </a:rPr>
              </a:br>
              <a:r>
                <a:rPr lang="fr-FR" sz="2400" dirty="0" smtClean="0">
                  <a:solidFill>
                    <a:srgbClr val="EC9726"/>
                  </a:solidFill>
                </a:rPr>
                <a:t>Étudiant </a:t>
              </a:r>
              <a:r>
                <a:rPr lang="fr-FR" sz="2400" dirty="0">
                  <a:solidFill>
                    <a:srgbClr val="EC9726"/>
                  </a:solidFill>
                </a:rPr>
                <a:t>en 3</a:t>
              </a:r>
              <a:r>
                <a:rPr lang="fr-FR" sz="2400" baseline="30000" dirty="0">
                  <a:solidFill>
                    <a:srgbClr val="EC9726"/>
                  </a:solidFill>
                </a:rPr>
                <a:t>ème</a:t>
              </a:r>
              <a:r>
                <a:rPr lang="fr-FR" sz="2400" dirty="0">
                  <a:solidFill>
                    <a:srgbClr val="EC9726"/>
                  </a:solidFill>
                </a:rPr>
                <a:t> année </a:t>
              </a:r>
              <a:r>
                <a:rPr lang="fr-FR" sz="2400" dirty="0" smtClean="0">
                  <a:solidFill>
                    <a:srgbClr val="EC9726"/>
                  </a:solidFill>
                </a:rPr>
                <a:t>de Licence Gestion, </a:t>
              </a:r>
              <a:r>
                <a:rPr lang="de-DE" sz="2400" dirty="0" smtClean="0">
                  <a:solidFill>
                    <a:srgbClr val="EC9726"/>
                  </a:solidFill>
                </a:rPr>
                <a:t>en </a:t>
              </a:r>
              <a:r>
                <a:rPr lang="de-DE" sz="2400" dirty="0" err="1" smtClean="0">
                  <a:solidFill>
                    <a:srgbClr val="EC9726"/>
                  </a:solidFill>
                </a:rPr>
                <a:t>mobilité</a:t>
              </a:r>
              <a:r>
                <a:rPr lang="de-DE" sz="2400" dirty="0" smtClean="0">
                  <a:solidFill>
                    <a:srgbClr val="EC9726"/>
                  </a:solidFill>
                </a:rPr>
                <a:t> à la Hochschule </a:t>
              </a:r>
              <a:r>
                <a:rPr lang="de-DE" sz="2400" dirty="0">
                  <a:solidFill>
                    <a:srgbClr val="EC9726"/>
                  </a:solidFill>
                </a:rPr>
                <a:t>für </a:t>
              </a:r>
              <a:r>
                <a:rPr lang="de-DE" sz="2400" dirty="0" smtClean="0">
                  <a:solidFill>
                    <a:srgbClr val="EC9726"/>
                  </a:solidFill>
                </a:rPr>
                <a:t>Technik </a:t>
              </a:r>
              <a:r>
                <a:rPr lang="de-DE" sz="2400" dirty="0">
                  <a:solidFill>
                    <a:srgbClr val="EC9726"/>
                  </a:solidFill>
                </a:rPr>
                <a:t>und Wirtschaft (HTW</a:t>
              </a:r>
              <a:r>
                <a:rPr lang="de-DE" sz="2400" dirty="0" smtClean="0">
                  <a:solidFill>
                    <a:srgbClr val="EC9726"/>
                  </a:solidFill>
                </a:rPr>
                <a:t>), Berlin</a:t>
              </a:r>
              <a:r>
                <a:rPr lang="fr-FR" sz="2400" dirty="0">
                  <a:solidFill>
                    <a:srgbClr val="EC9726"/>
                  </a:solidFill>
                </a:rPr>
                <a:t/>
              </a:r>
              <a:br>
                <a:rPr lang="fr-FR" sz="2400" dirty="0">
                  <a:solidFill>
                    <a:srgbClr val="EC9726"/>
                  </a:solidFill>
                </a:rPr>
              </a:br>
              <a:endParaRPr lang="fr-FR" sz="2400" dirty="0">
                <a:solidFill>
                  <a:srgbClr val="EC9726"/>
                </a:solidFill>
              </a:endParaRPr>
            </a:p>
          </p:txBody>
        </p:sp>
        <p:pic>
          <p:nvPicPr>
            <p:cNvPr id="28" name="Image 27" descr="Une image contenant avion&#10;&#10;Description générée automatiquement">
              <a:extLst>
                <a:ext uri="{FF2B5EF4-FFF2-40B4-BE49-F238E27FC236}">
                  <a16:creationId xmlns:a16="http://schemas.microsoft.com/office/drawing/2014/main" id="{60F084EA-4394-EA42-B2D4-E34C3C352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811" t="21288" r="17277" b="21402"/>
            <a:stretch/>
          </p:blipFill>
          <p:spPr>
            <a:xfrm>
              <a:off x="7268548" y="4775543"/>
              <a:ext cx="322369" cy="302271"/>
            </a:xfrm>
            <a:prstGeom prst="rect">
              <a:avLst/>
            </a:prstGeom>
          </p:spPr>
        </p:pic>
        <p:pic>
          <p:nvPicPr>
            <p:cNvPr id="29" name="Image 28" descr="Une image contenant avion&#10;&#10;Description générée automatiquement">
              <a:extLst>
                <a:ext uri="{FF2B5EF4-FFF2-40B4-BE49-F238E27FC236}">
                  <a16:creationId xmlns:a16="http://schemas.microsoft.com/office/drawing/2014/main" id="{44E6CA48-0258-694C-BB64-DC68C62C4C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811" t="21288" r="17277" b="21402"/>
            <a:stretch/>
          </p:blipFill>
          <p:spPr>
            <a:xfrm rot="2012313">
              <a:off x="7570714" y="4999293"/>
              <a:ext cx="167485" cy="157043"/>
            </a:xfrm>
            <a:prstGeom prst="rect">
              <a:avLst/>
            </a:prstGeom>
          </p:spPr>
        </p:pic>
        <p:pic>
          <p:nvPicPr>
            <p:cNvPr id="30" name="Image 29" descr="Une image contenant avion&#10;&#10;Description générée automatiquement">
              <a:extLst>
                <a:ext uri="{FF2B5EF4-FFF2-40B4-BE49-F238E27FC236}">
                  <a16:creationId xmlns:a16="http://schemas.microsoft.com/office/drawing/2014/main" id="{CCF09FB0-D66B-3E42-89E7-69E4263F7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811" t="21288" r="17277" b="21402"/>
            <a:stretch/>
          </p:blipFill>
          <p:spPr>
            <a:xfrm rot="19198574">
              <a:off x="7648496" y="4756998"/>
              <a:ext cx="238289" cy="223433"/>
            </a:xfrm>
            <a:prstGeom prst="rect">
              <a:avLst/>
            </a:prstGeom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7" t="37548" r="1399" b="31907"/>
          <a:stretch/>
        </p:blipFill>
        <p:spPr>
          <a:xfrm>
            <a:off x="2449510" y="1673726"/>
            <a:ext cx="5393817" cy="3108203"/>
          </a:xfrm>
          <a:prstGeom prst="round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5"/>
          <a:srcRect l="1625" r="81592"/>
          <a:stretch/>
        </p:blipFill>
        <p:spPr>
          <a:xfrm>
            <a:off x="2423318" y="184576"/>
            <a:ext cx="60337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6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53023" y="6475228"/>
            <a:ext cx="347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https://www.uha.fr/fr/international.html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1124" y="1080653"/>
            <a:ext cx="75913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fr-FR" sz="2400" b="1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Coordonnées </a:t>
            </a:r>
            <a:r>
              <a:rPr lang="fr-FR" sz="2400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Pôle </a:t>
            </a:r>
            <a:r>
              <a:rPr lang="fr-FR" sz="2400" b="1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Mobilité - DRIET :</a:t>
            </a:r>
          </a:p>
          <a:p>
            <a:pPr algn="just" defTabSz="457200"/>
            <a:endParaRPr lang="fr-FR" sz="24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 defTabSz="457200"/>
            <a:r>
              <a:rPr lang="fr-FR" sz="24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Nadia </a:t>
            </a:r>
            <a:r>
              <a:rPr lang="fr-FR" sz="2400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Benouamer</a:t>
            </a:r>
            <a:r>
              <a:rPr lang="fr-FR" sz="24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, Cheffe Pôle Mobilité</a:t>
            </a:r>
          </a:p>
          <a:p>
            <a:pPr algn="just" defTabSz="457200"/>
            <a:r>
              <a:rPr lang="fr-FR" sz="24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Laurence </a:t>
            </a:r>
            <a:r>
              <a:rPr lang="fr-FR" sz="2400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Strach</a:t>
            </a:r>
            <a:r>
              <a:rPr lang="fr-FR" sz="24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, Gestionnaire de Mobilité</a:t>
            </a:r>
          </a:p>
          <a:p>
            <a:pPr algn="just" defTabSz="457200"/>
            <a:endParaRPr lang="fr-FR" sz="2400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r>
              <a:rPr lang="fr-FR" sz="2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Université de </a:t>
            </a:r>
            <a:r>
              <a:rPr lang="fr-FR" sz="24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Haute-Alsace</a:t>
            </a:r>
          </a:p>
          <a:p>
            <a:r>
              <a:rPr lang="fr-FR" sz="24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Maison de l’Etudiant</a:t>
            </a:r>
            <a:endParaRPr lang="fr-FR" sz="24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r>
              <a:rPr lang="fr-FR" sz="2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2, rue des Frères Lumière • F-68093 Mulhouse Cedex</a:t>
            </a:r>
          </a:p>
          <a:p>
            <a:r>
              <a:rPr lang="fr-FR" sz="2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Tél. : +33 (0)3 89 33 60 00</a:t>
            </a:r>
          </a:p>
          <a:p>
            <a:pPr algn="just" defTabSz="457200"/>
            <a:endParaRPr lang="fr-FR" sz="2400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 defTabSz="457200"/>
            <a:r>
              <a:rPr lang="fr-FR" sz="24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E-mail : international@uha.fr</a:t>
            </a:r>
          </a:p>
          <a:p>
            <a:pPr algn="just" defTabSz="457200"/>
            <a:endParaRPr lang="fr-FR" sz="24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C:\Users\p0500264\AppData\Local\Microsoft\Windows\Temporary Internet Files\Content.IE5\5A3VGOO9\breve49118-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40" y="4298322"/>
            <a:ext cx="2042442" cy="204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14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6218" y="254145"/>
            <a:ext cx="9144000" cy="1214437"/>
          </a:xfrm>
        </p:spPr>
        <p:txBody>
          <a:bodyPr/>
          <a:lstStyle/>
          <a:p>
            <a:r>
              <a:rPr lang="fr-FR" sz="44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Programme (rappel)</a:t>
            </a:r>
            <a:endParaRPr lang="fr-FR" sz="44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2108" y="2039112"/>
            <a:ext cx="10076411" cy="3456523"/>
          </a:xfrm>
        </p:spPr>
        <p:txBody>
          <a:bodyPr>
            <a:noAutofit/>
          </a:bodyPr>
          <a:lstStyle/>
          <a:p>
            <a:pPr algn="just"/>
            <a:r>
              <a:rPr lang="fr-FR" sz="18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14h : Ouverture présentée par Mme </a:t>
            </a:r>
            <a:r>
              <a:rPr lang="fr-FR" sz="1800" dirty="0" err="1">
                <a:solidFill>
                  <a:schemeClr val="accent3">
                    <a:lumMod val="75000"/>
                    <a:lumOff val="25000"/>
                  </a:schemeClr>
                </a:solidFill>
              </a:rPr>
              <a:t>Ziri</a:t>
            </a:r>
            <a:r>
              <a:rPr lang="fr-FR" sz="18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, Directrice, Direction des Relations Internationales, Européennes et Transfrontalières (DRIET)</a:t>
            </a:r>
          </a:p>
          <a:p>
            <a:pPr algn="just"/>
            <a:r>
              <a:rPr lang="fr-FR" sz="18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14h05 </a:t>
            </a:r>
            <a:r>
              <a:rPr lang="fr-FR" sz="18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- la Mobilité internationale présentée par Mme </a:t>
            </a:r>
            <a:r>
              <a:rPr lang="fr-FR" sz="1800" dirty="0" err="1">
                <a:solidFill>
                  <a:schemeClr val="accent3">
                    <a:lumMod val="75000"/>
                    <a:lumOff val="25000"/>
                  </a:schemeClr>
                </a:solidFill>
              </a:rPr>
              <a:t>Benouamer</a:t>
            </a:r>
            <a:r>
              <a:rPr lang="fr-FR" sz="18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, cheffe de service, et Mme </a:t>
            </a:r>
            <a:r>
              <a:rPr lang="fr-FR" sz="1800" dirty="0" err="1">
                <a:solidFill>
                  <a:schemeClr val="accent3">
                    <a:lumMod val="75000"/>
                    <a:lumOff val="25000"/>
                  </a:schemeClr>
                </a:solidFill>
              </a:rPr>
              <a:t>Strach</a:t>
            </a:r>
            <a:r>
              <a:rPr lang="fr-FR" sz="18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, gestionnaire de mobilité, du Pôle Mobilité de la DRIET</a:t>
            </a:r>
          </a:p>
          <a:p>
            <a:pPr algn="just"/>
            <a:endParaRPr lang="fr-FR" sz="18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sz="1800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14h30 - Les originalités proposées à l’UHA présentées par Mme </a:t>
            </a:r>
            <a:r>
              <a:rPr lang="fr-FR" sz="1800" b="1" dirty="0" err="1">
                <a:solidFill>
                  <a:schemeClr val="accent3">
                    <a:lumMod val="75000"/>
                    <a:lumOff val="25000"/>
                  </a:schemeClr>
                </a:solidFill>
              </a:rPr>
              <a:t>Pasteau</a:t>
            </a:r>
            <a:r>
              <a:rPr lang="fr-FR" sz="1800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, cheffe de service du Pôle Europe de la DRIET et Mme </a:t>
            </a:r>
            <a:r>
              <a:rPr lang="fr-FR" sz="1800" b="1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Mang</a:t>
            </a:r>
            <a:r>
              <a:rPr lang="fr-FR" sz="1800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, chargée de communication du Centre de compétences transfrontalières </a:t>
            </a:r>
            <a:r>
              <a:rPr lang="fr-FR" sz="1800" b="1" dirty="0" err="1">
                <a:solidFill>
                  <a:schemeClr val="accent3">
                    <a:lumMod val="75000"/>
                    <a:lumOff val="25000"/>
                  </a:schemeClr>
                </a:solidFill>
              </a:rPr>
              <a:t>NovaTris</a:t>
            </a:r>
            <a:endParaRPr lang="fr-FR" sz="1800" b="1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/>
            <a:endParaRPr lang="fr-FR" sz="18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sz="18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15h30 - Les formations bi, tri nationales et transfrontalières de l’UHA présentées par leurs représentants, qui seront accompagnés par Mme </a:t>
            </a:r>
            <a:r>
              <a:rPr lang="fr-FR" sz="1800" dirty="0" err="1">
                <a:solidFill>
                  <a:schemeClr val="accent3">
                    <a:lumMod val="75000"/>
                    <a:lumOff val="25000"/>
                  </a:schemeClr>
                </a:solidFill>
              </a:rPr>
              <a:t>Pasteau</a:t>
            </a:r>
            <a:r>
              <a:rPr lang="fr-FR" sz="18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, cheffe du service du Pôle Europe de la DRIET. </a:t>
            </a:r>
          </a:p>
          <a:p>
            <a:pPr algn="just"/>
            <a:endParaRPr lang="fr-FR" sz="18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sz="18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Un grand merci à Sarah, Lucie, </a:t>
            </a:r>
            <a:r>
              <a:rPr lang="fr-FR" sz="18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Noé, </a:t>
            </a:r>
            <a:r>
              <a:rPr lang="fr-FR" sz="18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Valentine et Alexander, étudiants de l’UHA ayant ou étant en train de réaliser une mobilité internationale et qui ont accepté de témoigner et vous faire vivre leurs expériences aujourd’hui !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53023" y="6475228"/>
            <a:ext cx="347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https://www.uha.fr/fr/international.html</a:t>
            </a:r>
          </a:p>
        </p:txBody>
      </p:sp>
    </p:spTree>
    <p:extLst>
      <p:ext uri="{BB962C8B-B14F-4D97-AF65-F5344CB8AC3E}">
        <p14:creationId xmlns:p14="http://schemas.microsoft.com/office/powerpoint/2010/main" val="37931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43246" y="356819"/>
            <a:ext cx="9144000" cy="1262247"/>
          </a:xfrm>
        </p:spPr>
        <p:txBody>
          <a:bodyPr/>
          <a:lstStyle/>
          <a:p>
            <a:r>
              <a:rPr lang="fr-FR" sz="44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Informations importantes</a:t>
            </a:r>
            <a:endParaRPr lang="fr-FR" sz="44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4513" y="2080696"/>
            <a:ext cx="9264396" cy="3932902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Durant </a:t>
            </a: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la visioconférence, merci de suivre ces quelques règles :</a:t>
            </a:r>
          </a:p>
          <a:p>
            <a:pPr algn="l">
              <a:spcBef>
                <a:spcPts val="0"/>
              </a:spcBef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- Eteignez </a:t>
            </a: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votre micro afin d’éviter les interférences.</a:t>
            </a:r>
            <a:b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- Vous êtes libre de couper ou non votre caméra.</a:t>
            </a:r>
            <a:b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- Merci d’utiliser le chat en bas à droite de votre écran pour poser vos 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 </a:t>
            </a:r>
          </a:p>
          <a:p>
            <a:pPr algn="l">
              <a:spcBef>
                <a:spcPts val="0"/>
              </a:spcBef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 questions</a:t>
            </a: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, selon le modèle suivant : « prénom + votre question ». </a:t>
            </a:r>
          </a:p>
          <a:p>
            <a:pPr algn="l">
              <a:spcBef>
                <a:spcPts val="0"/>
              </a:spcBef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 Nous </a:t>
            </a: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pourrons ainsi répondre à toutes les questions en gardant une 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  </a:t>
            </a:r>
          </a:p>
          <a:p>
            <a:pPr algn="l">
              <a:spcBef>
                <a:spcPts val="0"/>
              </a:spcBef>
            </a:pP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grande fluidité dans les échanges.</a:t>
            </a:r>
          </a:p>
          <a:p>
            <a:pPr algn="l">
              <a:spcBef>
                <a:spcPts val="0"/>
              </a:spcBef>
            </a:pPr>
            <a:endParaRPr lang="fr-FR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Nous vous informons que les interventions sont enregistrées. Elles seront diffusées ultérieurement via le site www.jpo.uha.fr.</a:t>
            </a:r>
          </a:p>
          <a:p>
            <a:r>
              <a:rPr lang="fr-FR" dirty="0"/>
              <a:t> </a:t>
            </a:r>
          </a:p>
          <a:p>
            <a:endParaRPr lang="fr-FR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253023" y="6475228"/>
            <a:ext cx="347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https://www.uha.fr/fr/international.html</a:t>
            </a:r>
          </a:p>
        </p:txBody>
      </p:sp>
    </p:spTree>
    <p:extLst>
      <p:ext uri="{BB962C8B-B14F-4D97-AF65-F5344CB8AC3E}">
        <p14:creationId xmlns:p14="http://schemas.microsoft.com/office/powerpoint/2010/main" val="35194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69852" y="0"/>
            <a:ext cx="10122195" cy="2387600"/>
          </a:xfrm>
        </p:spPr>
        <p:txBody>
          <a:bodyPr>
            <a:noAutofit/>
          </a:bodyPr>
          <a:lstStyle/>
          <a:p>
            <a:r>
              <a:rPr lang="fr-FR" sz="54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Bienvenue aux Portes Ouvertes de l’Université de Haute-Alsace 2021 ! </a:t>
            </a:r>
            <a:endParaRPr lang="fr-FR" sz="54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0595" y="2803432"/>
            <a:ext cx="9956800" cy="3255963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fr-FR" dirty="0" smtClean="0"/>
              <a:t>                                             	                     </a:t>
            </a:r>
            <a:r>
              <a:rPr lang="fr-FR" sz="28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Mercredi 27 janvier 2021</a:t>
            </a:r>
          </a:p>
          <a:p>
            <a:pPr algn="l"/>
            <a:endParaRPr lang="fr-FR" sz="2800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sz="2800" b="1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14h</a:t>
            </a:r>
            <a:r>
              <a:rPr lang="fr-FR" sz="28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: Ouverture </a:t>
            </a:r>
          </a:p>
          <a:p>
            <a:pPr algn="just"/>
            <a:endParaRPr lang="fr-FR" sz="2800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sz="2800" b="1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14h05</a:t>
            </a:r>
            <a:r>
              <a:rPr lang="fr-FR" sz="28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8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- la Mobilité internationale : mobilités d’études, mobilités de stage, en Europe </a:t>
            </a:r>
          </a:p>
          <a:p>
            <a:pPr algn="just"/>
            <a:r>
              <a:rPr lang="fr-FR" sz="28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et hors-Europe</a:t>
            </a:r>
          </a:p>
          <a:p>
            <a:pPr algn="just"/>
            <a:endParaRPr lang="fr-FR" sz="2800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sz="2800" b="1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14h30</a:t>
            </a:r>
            <a:r>
              <a:rPr lang="fr-FR" sz="28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- Les originalités proposées à l’UHA : </a:t>
            </a:r>
            <a:r>
              <a:rPr lang="fr-FR" sz="2800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Eucor</a:t>
            </a:r>
            <a:r>
              <a:rPr lang="fr-FR" sz="28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– Le Campus européen, </a:t>
            </a:r>
          </a:p>
          <a:p>
            <a:pPr algn="just"/>
            <a:r>
              <a:rPr lang="fr-FR" sz="28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Université européenne EPICUR, </a:t>
            </a:r>
            <a:r>
              <a:rPr lang="fr-FR" sz="2800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NovaTris</a:t>
            </a:r>
            <a:r>
              <a:rPr lang="fr-FR" sz="28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(Tandem</a:t>
            </a:r>
            <a:r>
              <a:rPr lang="fr-FR" sz="28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, </a:t>
            </a:r>
            <a:r>
              <a:rPr lang="fr-FR" sz="28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UE libre transfrontalières…) </a:t>
            </a:r>
          </a:p>
          <a:p>
            <a:pPr algn="just"/>
            <a:endParaRPr lang="fr-FR" sz="2800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sz="2800" b="1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15h30</a:t>
            </a:r>
            <a:r>
              <a:rPr lang="fr-FR" sz="28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- Les formations bi, tri nationales et transfrontalières de l’UHA</a:t>
            </a:r>
          </a:p>
          <a:p>
            <a:pPr algn="just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253023" y="6475228"/>
            <a:ext cx="347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https://www.uha.fr/fr/international.html</a:t>
            </a:r>
          </a:p>
        </p:txBody>
      </p:sp>
    </p:spTree>
    <p:extLst>
      <p:ext uri="{BB962C8B-B14F-4D97-AF65-F5344CB8AC3E}">
        <p14:creationId xmlns:p14="http://schemas.microsoft.com/office/powerpoint/2010/main" val="30569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53472740_2152987798126632_6973428916056752128_o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9" t="-377" r="26284" b="377"/>
          <a:stretch/>
        </p:blipFill>
        <p:spPr>
          <a:xfrm>
            <a:off x="7380599" y="-41970"/>
            <a:ext cx="3333660" cy="69107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34737" y="-50500"/>
            <a:ext cx="5856600" cy="3463926"/>
          </a:xfrm>
          <a:prstGeom prst="rect">
            <a:avLst/>
          </a:prstGeom>
          <a:solidFill>
            <a:srgbClr val="162585">
              <a:alpha val="9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3999" y="3465514"/>
            <a:ext cx="5856600" cy="3392486"/>
          </a:xfrm>
          <a:prstGeom prst="rect">
            <a:avLst/>
          </a:prstGeom>
          <a:solidFill>
            <a:srgbClr val="101B58">
              <a:alpha val="9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Image 1" descr="reserve-logo-seul-novatris-idfi-600dp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87" y="5306645"/>
            <a:ext cx="4387127" cy="1417119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13572AD-34EF-0D49-9BFF-314ADE8C3DFD}"/>
              </a:ext>
            </a:extLst>
          </p:cNvPr>
          <p:cNvSpPr/>
          <p:nvPr/>
        </p:nvSpPr>
        <p:spPr>
          <a:xfrm>
            <a:off x="2941337" y="3829938"/>
            <a:ext cx="2930238" cy="500588"/>
          </a:xfrm>
          <a:prstGeom prst="roundRect">
            <a:avLst/>
          </a:prstGeom>
          <a:solidFill>
            <a:srgbClr val="EC97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784762" y="5016954"/>
            <a:ext cx="347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fr-FR" sz="2400" dirty="0">
                <a:solidFill>
                  <a:srgbClr val="EC9700"/>
                </a:solidFill>
                <a:latin typeface="Calibri"/>
              </a:rPr>
              <a:t>27 janvier 2021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4AD14C5-B77B-5B42-AC68-525251D04D83}"/>
              </a:ext>
            </a:extLst>
          </p:cNvPr>
          <p:cNvSpPr txBox="1"/>
          <p:nvPr/>
        </p:nvSpPr>
        <p:spPr>
          <a:xfrm>
            <a:off x="2997918" y="3829938"/>
            <a:ext cx="29302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fr-FR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NovaTris + </a:t>
            </a:r>
            <a:r>
              <a:rPr lang="fr-FR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DRIET</a:t>
            </a:r>
          </a:p>
          <a:p>
            <a:pPr algn="ctr" defTabSz="457200">
              <a:defRPr/>
            </a:pPr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 </a:t>
            </a:r>
            <a:r>
              <a:rPr lang="fr-F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 Internationales, </a:t>
            </a:r>
            <a:r>
              <a:rPr lang="fr-F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Européennes </a:t>
            </a:r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Transfrontalières</a:t>
            </a:r>
          </a:p>
          <a:p>
            <a:pPr algn="ctr" defTabSz="457200">
              <a:defRPr/>
            </a:pPr>
            <a:endParaRPr lang="fr-FR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6D00C04A-1ADE-8A49-ADBB-2A8AAA854342}"/>
              </a:ext>
            </a:extLst>
          </p:cNvPr>
          <p:cNvGrpSpPr/>
          <p:nvPr/>
        </p:nvGrpSpPr>
        <p:grpSpPr>
          <a:xfrm>
            <a:off x="2142237" y="703756"/>
            <a:ext cx="4806835" cy="1854071"/>
            <a:chOff x="467609" y="687114"/>
            <a:chExt cx="4806835" cy="1854071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8C18E448-9339-5D4D-B3F7-585F8ED7D41A}"/>
                </a:ext>
              </a:extLst>
            </p:cNvPr>
            <p:cNvGrpSpPr/>
            <p:nvPr/>
          </p:nvGrpSpPr>
          <p:grpSpPr>
            <a:xfrm>
              <a:off x="490469" y="687114"/>
              <a:ext cx="4783975" cy="1854071"/>
              <a:chOff x="224998" y="163891"/>
              <a:chExt cx="4783975" cy="1854071"/>
            </a:xfrm>
          </p:grpSpPr>
          <p:sp>
            <p:nvSpPr>
              <p:cNvPr id="4" name="ZoneTexte 3"/>
              <p:cNvSpPr txBox="1"/>
              <p:nvPr/>
            </p:nvSpPr>
            <p:spPr>
              <a:xfrm>
                <a:off x="224998" y="1371631"/>
                <a:ext cx="47839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3600" i="1" dirty="0">
                    <a:solidFill>
                      <a:srgbClr val="EC9726"/>
                    </a:solidFill>
                    <a:latin typeface="Calibri"/>
                  </a:rPr>
                  <a:t>Originalités de l’UHA</a:t>
                </a:r>
                <a:endParaRPr lang="fr-FR" sz="2400" i="1" dirty="0">
                  <a:solidFill>
                    <a:srgbClr val="EC9726"/>
                  </a:solidFill>
                  <a:latin typeface="Calibri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8D48B41-334E-634E-B293-0973555C1F25}"/>
                  </a:ext>
                </a:extLst>
              </p:cNvPr>
              <p:cNvSpPr txBox="1"/>
              <p:nvPr/>
            </p:nvSpPr>
            <p:spPr>
              <a:xfrm>
                <a:off x="259288" y="163891"/>
                <a:ext cx="452730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8800" b="1" dirty="0">
                    <a:solidFill>
                      <a:prstClr val="white"/>
                    </a:solidFill>
                    <a:latin typeface="Calibri"/>
                  </a:rPr>
                  <a:t>JPO 2021</a:t>
                </a:r>
                <a:endParaRPr lang="fr-FR" sz="8800" b="1" i="1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5FE229AE-7D8C-EC4C-9AFC-C6A7C4B8FD84}"/>
                </a:ext>
              </a:extLst>
            </p:cNvPr>
            <p:cNvCxnSpPr/>
            <p:nvPr/>
          </p:nvCxnSpPr>
          <p:spPr>
            <a:xfrm>
              <a:off x="467609" y="1108710"/>
              <a:ext cx="0" cy="1268730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643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" b="15871"/>
          <a:stretch/>
        </p:blipFill>
        <p:spPr>
          <a:xfrm>
            <a:off x="4104375" y="1421129"/>
            <a:ext cx="3533844" cy="476417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840674" y="317013"/>
            <a:ext cx="79128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fr-FR" sz="2800" b="1" dirty="0">
                <a:solidFill>
                  <a:srgbClr val="162585"/>
                </a:solidFill>
                <a:latin typeface="Calibri"/>
              </a:rPr>
              <a:t>GECT </a:t>
            </a:r>
            <a:r>
              <a:rPr lang="fr-FR" sz="2800" b="1" dirty="0" err="1">
                <a:solidFill>
                  <a:srgbClr val="162585"/>
                </a:solidFill>
                <a:latin typeface="Calibri"/>
              </a:rPr>
              <a:t>Eucor</a:t>
            </a:r>
            <a:r>
              <a:rPr lang="fr-FR" sz="2800" b="1" dirty="0">
                <a:solidFill>
                  <a:srgbClr val="162585"/>
                </a:solidFill>
                <a:latin typeface="Calibri"/>
              </a:rPr>
              <a:t> – Le Campus européen</a:t>
            </a:r>
          </a:p>
          <a:p>
            <a:pPr algn="ctr" defTabSz="457200"/>
            <a:r>
              <a:rPr lang="fr-FR" sz="2400" b="1" dirty="0">
                <a:solidFill>
                  <a:srgbClr val="162585"/>
                </a:solidFill>
                <a:latin typeface="Calibri"/>
              </a:rPr>
              <a:t>5 universités, 3 pays , 1 campus</a:t>
            </a:r>
          </a:p>
          <a:p>
            <a:pPr defTabSz="457200"/>
            <a:endParaRPr lang="fr-FR" b="1" dirty="0">
              <a:solidFill>
                <a:prstClr val="black"/>
              </a:solidFill>
              <a:latin typeface="Calibri"/>
            </a:endParaRPr>
          </a:p>
          <a:p>
            <a:pPr algn="ctr" defTabSz="457200">
              <a:defRPr/>
            </a:pPr>
            <a:endParaRPr lang="fr-FR" sz="2800" b="1" dirty="0">
              <a:solidFill>
                <a:srgbClr val="162585"/>
              </a:solidFill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176120" y="32261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fr-FR" b="1" kern="0" dirty="0">
              <a:solidFill>
                <a:srgbClr val="003399"/>
              </a:solidFill>
              <a:latin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151156" y="216694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b="1" kern="0" dirty="0">
                <a:solidFill>
                  <a:srgbClr val="003399"/>
                </a:solidFill>
                <a:latin typeface="Calibri"/>
              </a:rPr>
              <a:t>117 000</a:t>
            </a:r>
          </a:p>
          <a:p>
            <a:pPr algn="ctr">
              <a:defRPr/>
            </a:pPr>
            <a:r>
              <a:rPr lang="fr-FR" b="1" kern="0" dirty="0">
                <a:solidFill>
                  <a:srgbClr val="003399"/>
                </a:solidFill>
                <a:latin typeface="Calibri"/>
              </a:rPr>
              <a:t>étudiants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296642" y="3480053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b="1" kern="0" dirty="0">
                <a:solidFill>
                  <a:srgbClr val="003399"/>
                </a:solidFill>
                <a:latin typeface="Calibri"/>
              </a:rPr>
              <a:t>13 500</a:t>
            </a:r>
          </a:p>
          <a:p>
            <a:pPr algn="ctr">
              <a:defRPr/>
            </a:pPr>
            <a:r>
              <a:rPr lang="fr-FR" b="1" kern="0" dirty="0">
                <a:solidFill>
                  <a:srgbClr val="003399"/>
                </a:solidFill>
                <a:latin typeface="Calibri"/>
              </a:rPr>
              <a:t>doctorants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664078" y="217931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b="1" kern="0" dirty="0">
                <a:solidFill>
                  <a:srgbClr val="003399"/>
                </a:solidFill>
                <a:latin typeface="Calibri"/>
              </a:rPr>
              <a:t>35 700 </a:t>
            </a:r>
          </a:p>
          <a:p>
            <a:pPr algn="ctr">
              <a:defRPr/>
            </a:pPr>
            <a:r>
              <a:rPr lang="fr-FR" b="1" kern="0" dirty="0">
                <a:solidFill>
                  <a:srgbClr val="003399"/>
                </a:solidFill>
                <a:latin typeface="Calibri"/>
              </a:rPr>
              <a:t>employés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418992" y="3233773"/>
            <a:ext cx="24528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b="1" kern="0" dirty="0">
                <a:solidFill>
                  <a:srgbClr val="003399"/>
                </a:solidFill>
                <a:latin typeface="Calibri"/>
              </a:rPr>
              <a:t>15 000 </a:t>
            </a:r>
          </a:p>
          <a:p>
            <a:pPr algn="ctr">
              <a:defRPr/>
            </a:pPr>
            <a:r>
              <a:rPr lang="fr-FR" b="1" kern="0" dirty="0">
                <a:solidFill>
                  <a:srgbClr val="003399"/>
                </a:solidFill>
                <a:latin typeface="Calibri"/>
              </a:rPr>
              <a:t>chercheurs et enseignants-chercheurs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7823" y="5246828"/>
            <a:ext cx="2761727" cy="120711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51" b="7698"/>
          <a:stretch/>
        </p:blipFill>
        <p:spPr>
          <a:xfrm>
            <a:off x="6502215" y="5771582"/>
            <a:ext cx="4106370" cy="56519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635795" y="6386895"/>
            <a:ext cx="4162646" cy="310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74C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https://www.uha.fr/fr/international.html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41DC8B-AB4E-5547-B17D-733448AA5273}"/>
              </a:ext>
            </a:extLst>
          </p:cNvPr>
          <p:cNvSpPr/>
          <p:nvPr/>
        </p:nvSpPr>
        <p:spPr>
          <a:xfrm>
            <a:off x="7559165" y="4938053"/>
            <a:ext cx="19924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hlinkClick r:id="rId5"/>
              </a:rPr>
              <a:t>www.eucor-uni.org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53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4776068" y="1395978"/>
            <a:ext cx="454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b="1" dirty="0">
                <a:solidFill>
                  <a:srgbClr val="162585"/>
                </a:solidFill>
                <a:latin typeface="Calibri"/>
              </a:rPr>
              <a:t>Objectifs d’</a:t>
            </a:r>
            <a:r>
              <a:rPr lang="fr-FR" b="1" dirty="0" err="1">
                <a:solidFill>
                  <a:srgbClr val="162585"/>
                </a:solidFill>
                <a:latin typeface="Calibri"/>
              </a:rPr>
              <a:t>Eucor</a:t>
            </a:r>
            <a:r>
              <a:rPr lang="fr-FR" b="1" dirty="0">
                <a:solidFill>
                  <a:srgbClr val="162585"/>
                </a:solidFill>
                <a:latin typeface="Calibri"/>
              </a:rPr>
              <a:t> – Le Campus européen 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787506" y="1793837"/>
            <a:ext cx="5887581" cy="592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prstClr val="black"/>
                </a:solidFill>
                <a:latin typeface="Calibri"/>
              </a:rPr>
              <a:t>Constituer un espace académique et scientifique sans murs ni frontières</a:t>
            </a:r>
          </a:p>
          <a:p>
            <a:pPr marL="171450" indent="-171450" defTabSz="4572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prstClr val="black"/>
                </a:solidFill>
                <a:latin typeface="Calibri"/>
              </a:rPr>
              <a:t>Favoriser la mobilité transfrontalière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prstClr val="black"/>
                </a:solidFill>
                <a:latin typeface="Calibri"/>
              </a:rPr>
              <a:t>Abolir les obstacles administratifs pour faciliter la coopération transfrontalière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fr-FR" altLang="fr-FR" dirty="0">
                <a:solidFill>
                  <a:prstClr val="black"/>
                </a:solidFill>
                <a:latin typeface="Calibri"/>
              </a:rPr>
              <a:t>Développer des projets de recherche et des diplômes communs</a:t>
            </a:r>
          </a:p>
          <a:p>
            <a:pPr marL="171450" indent="-171450" defTabSz="4572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fr-FR" sz="1300" dirty="0">
              <a:solidFill>
                <a:prstClr val="black"/>
              </a:solidFill>
              <a:latin typeface="Calibri"/>
            </a:endParaRPr>
          </a:p>
          <a:p>
            <a:pPr defTabSz="457200">
              <a:lnSpc>
                <a:spcPct val="130000"/>
              </a:lnSpc>
              <a:defRPr/>
            </a:pPr>
            <a:r>
              <a:rPr lang="fr-FR" b="1" dirty="0">
                <a:solidFill>
                  <a:srgbClr val="162585"/>
                </a:solidFill>
                <a:latin typeface="Calibri"/>
              </a:rPr>
              <a:t>Concrètement pour nos étudiants :</a:t>
            </a:r>
            <a:endParaRPr lang="fr-FR" b="1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Mobilité transfrontalière à la carte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Offres de formation attractives, innovantes et complémentaires à proximité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Renforcement des compétences linguistiques et interculturelles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fr-FR" dirty="0">
                <a:solidFill>
                  <a:prstClr val="black"/>
                </a:solidFill>
                <a:latin typeface="Calibri"/>
              </a:rPr>
              <a:t>Vie étudiante transfrontalière attractive et dynamique</a:t>
            </a:r>
          </a:p>
          <a:p>
            <a:pPr defTabSz="457200">
              <a:lnSpc>
                <a:spcPct val="130000"/>
              </a:lnSpc>
              <a:defRPr/>
            </a:pPr>
            <a:endParaRPr lang="fr-FR" sz="1600" b="1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fr-FR" sz="1700" b="1" dirty="0">
              <a:solidFill>
                <a:srgbClr val="162585"/>
              </a:solidFill>
              <a:latin typeface="Calibri"/>
            </a:endParaRPr>
          </a:p>
          <a:p>
            <a:pPr defTabSz="457200">
              <a:lnSpc>
                <a:spcPct val="130000"/>
              </a:lnSpc>
              <a:defRPr/>
            </a:pPr>
            <a:endParaRPr lang="fr-FR" altLang="fr-FR" sz="1300" dirty="0">
              <a:solidFill>
                <a:prstClr val="black"/>
              </a:solidFill>
              <a:latin typeface="Calibri"/>
            </a:endParaRPr>
          </a:p>
          <a:p>
            <a:pPr marL="171450" indent="-171450" defTabSz="4572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fr-FR" altLang="fr-FR" sz="1300" dirty="0">
              <a:solidFill>
                <a:prstClr val="black"/>
              </a:solidFill>
              <a:latin typeface="Calibri"/>
            </a:endParaRPr>
          </a:p>
          <a:p>
            <a:pPr marL="171450" indent="-171450" defTabSz="4572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fr-FR" altLang="fr-FR" sz="13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553"/>
            <a:ext cx="3182388" cy="68585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502" y="82954"/>
            <a:ext cx="2560387" cy="112174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321595" y="6386895"/>
            <a:ext cx="347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74C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https://www.uha.fr/fr/international.html</a:t>
            </a:r>
          </a:p>
        </p:txBody>
      </p:sp>
    </p:spTree>
    <p:extLst>
      <p:ext uri="{BB962C8B-B14F-4D97-AF65-F5344CB8AC3E}">
        <p14:creationId xmlns:p14="http://schemas.microsoft.com/office/powerpoint/2010/main" val="8396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 txBox="1">
            <a:spLocks/>
          </p:cNvSpPr>
          <p:nvPr/>
        </p:nvSpPr>
        <p:spPr>
          <a:xfrm>
            <a:off x="4648200" y="6488231"/>
            <a:ext cx="2895600" cy="36512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fr-FR" sz="1000" b="0">
                <a:solidFill>
                  <a:prstClr val="black"/>
                </a:solidFill>
                <a:latin typeface="Calibri"/>
              </a:rPr>
              <a:t>www.novatris.uha.fr</a:t>
            </a:r>
            <a:endParaRPr lang="fr-FR" sz="10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2A46419-F14C-E440-8C9A-024151D88342}"/>
              </a:ext>
            </a:extLst>
          </p:cNvPr>
          <p:cNvSpPr txBox="1"/>
          <p:nvPr/>
        </p:nvSpPr>
        <p:spPr>
          <a:xfrm>
            <a:off x="3753649" y="306395"/>
            <a:ext cx="4739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sz="3600" b="1" cap="small" dirty="0">
                <a:solidFill>
                  <a:srgbClr val="162585"/>
                </a:solidFill>
                <a:latin typeface="Calibri"/>
              </a:rPr>
              <a:t>Mobilités accompagnées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B5DC171-705A-A047-A780-E0F8DC745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322" y="306611"/>
            <a:ext cx="506012" cy="60355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A62A4EA-7636-4B4F-BF9D-7216E8FF0AAC}"/>
              </a:ext>
            </a:extLst>
          </p:cNvPr>
          <p:cNvSpPr/>
          <p:nvPr/>
        </p:nvSpPr>
        <p:spPr>
          <a:xfrm>
            <a:off x="2226134" y="1231745"/>
            <a:ext cx="4824000" cy="576000"/>
          </a:xfrm>
          <a:prstGeom prst="rect">
            <a:avLst/>
          </a:prstGeom>
          <a:solidFill>
            <a:srgbClr val="2F54C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UE Libre transfrontalière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88FE9E3D-82A4-354C-B851-A407C7DE84DB}"/>
              </a:ext>
            </a:extLst>
          </p:cNvPr>
          <p:cNvGrpSpPr/>
          <p:nvPr/>
        </p:nvGrpSpPr>
        <p:grpSpPr>
          <a:xfrm>
            <a:off x="2226134" y="2135716"/>
            <a:ext cx="154498" cy="2295620"/>
            <a:chOff x="567781" y="937107"/>
            <a:chExt cx="154498" cy="2295620"/>
          </a:xfrm>
        </p:grpSpPr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1ED515FA-A4AD-274E-8CC3-FC7C491AC7AA}"/>
                </a:ext>
              </a:extLst>
            </p:cNvPr>
            <p:cNvCxnSpPr/>
            <p:nvPr/>
          </p:nvCxnSpPr>
          <p:spPr>
            <a:xfrm>
              <a:off x="644828" y="937107"/>
              <a:ext cx="0" cy="2295620"/>
            </a:xfrm>
            <a:prstGeom prst="line">
              <a:avLst/>
            </a:prstGeom>
            <a:ln w="762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61F80CAD-8FEA-6949-AB68-BB857534252D}"/>
                </a:ext>
              </a:extLst>
            </p:cNvPr>
            <p:cNvSpPr/>
            <p:nvPr/>
          </p:nvSpPr>
          <p:spPr>
            <a:xfrm>
              <a:off x="569843" y="1298713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A24E589A-B9F2-F947-8BF5-714B552D475D}"/>
                </a:ext>
              </a:extLst>
            </p:cNvPr>
            <p:cNvSpPr/>
            <p:nvPr/>
          </p:nvSpPr>
          <p:spPr>
            <a:xfrm>
              <a:off x="567781" y="1898133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1FADAEA4-D81E-5E4F-B6D1-C1369F039E63}"/>
                </a:ext>
              </a:extLst>
            </p:cNvPr>
            <p:cNvSpPr/>
            <p:nvPr/>
          </p:nvSpPr>
          <p:spPr>
            <a:xfrm>
              <a:off x="569879" y="2219817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97041C22-D4B2-E046-930F-5E8EC5FAFB22}"/>
                </a:ext>
              </a:extLst>
            </p:cNvPr>
            <p:cNvSpPr/>
            <p:nvPr/>
          </p:nvSpPr>
          <p:spPr>
            <a:xfrm>
              <a:off x="569843" y="2528249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E4985B70-E3F1-D248-92BA-C25DE893C700}"/>
              </a:ext>
            </a:extLst>
          </p:cNvPr>
          <p:cNvSpPr txBox="1"/>
          <p:nvPr/>
        </p:nvSpPr>
        <p:spPr>
          <a:xfrm>
            <a:off x="2534337" y="2093159"/>
            <a:ext cx="671822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D164A"/>
                </a:solidFill>
              </a:rPr>
              <a:t>Unité d’Enseignement libre : enseignement d’ouverture sur une autre discipline en complément de la formation </a:t>
            </a:r>
            <a:br>
              <a:rPr lang="fr-FR" sz="2000" dirty="0">
                <a:solidFill>
                  <a:srgbClr val="0D164A"/>
                </a:solidFill>
              </a:rPr>
            </a:br>
            <a:r>
              <a:rPr lang="fr-FR" sz="2000" dirty="0"/>
              <a:t> </a:t>
            </a:r>
          </a:p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Libre choix d’un cours dans l’offre de formation de l’Université de Bâle ou de Freiburg </a:t>
            </a:r>
            <a:br>
              <a:rPr lang="fr-FR" sz="2000" dirty="0">
                <a:solidFill>
                  <a:schemeClr val="bg1">
                    <a:lumMod val="50000"/>
                  </a:schemeClr>
                </a:solidFill>
              </a:rPr>
            </a:br>
            <a:endParaRPr lang="fr-FR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000" dirty="0"/>
              <a:t>1 ou 2 semestres (au choix de l’étudiant)</a:t>
            </a:r>
            <a:br>
              <a:rPr lang="fr-FR" sz="2000" dirty="0"/>
            </a:br>
            <a:endParaRPr lang="fr-FR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Expérience de mobilité, de découverte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Découverte du fonctionnement d’une autre université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Ouverture à une autre discipline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Amélioration du niveau de langue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Développement de l’autonomie </a:t>
            </a: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9F959566-860E-E247-815B-CE15B7D6F701}"/>
              </a:ext>
            </a:extLst>
          </p:cNvPr>
          <p:cNvGrpSpPr/>
          <p:nvPr/>
        </p:nvGrpSpPr>
        <p:grpSpPr>
          <a:xfrm>
            <a:off x="2226134" y="4090124"/>
            <a:ext cx="154498" cy="2295620"/>
            <a:chOff x="567781" y="937107"/>
            <a:chExt cx="154498" cy="2295620"/>
          </a:xfrm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6AEFD9E0-5ED1-CF45-9435-883C5C78EBB2}"/>
                </a:ext>
              </a:extLst>
            </p:cNvPr>
            <p:cNvCxnSpPr/>
            <p:nvPr/>
          </p:nvCxnSpPr>
          <p:spPr>
            <a:xfrm>
              <a:off x="644828" y="937107"/>
              <a:ext cx="0" cy="2295620"/>
            </a:xfrm>
            <a:prstGeom prst="line">
              <a:avLst/>
            </a:prstGeom>
            <a:ln w="762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1974ED1D-1BEB-DD4C-B2BE-9EDF53112C3A}"/>
                </a:ext>
              </a:extLst>
            </p:cNvPr>
            <p:cNvSpPr/>
            <p:nvPr/>
          </p:nvSpPr>
          <p:spPr>
            <a:xfrm>
              <a:off x="569843" y="1298713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832DEE84-7F15-A049-B447-4383C0976CEA}"/>
                </a:ext>
              </a:extLst>
            </p:cNvPr>
            <p:cNvSpPr/>
            <p:nvPr/>
          </p:nvSpPr>
          <p:spPr>
            <a:xfrm>
              <a:off x="567781" y="1898133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3035B1A2-7360-4C4D-AA59-07BD465F54C6}"/>
                </a:ext>
              </a:extLst>
            </p:cNvPr>
            <p:cNvSpPr/>
            <p:nvPr/>
          </p:nvSpPr>
          <p:spPr>
            <a:xfrm>
              <a:off x="569879" y="2219817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E50DF657-6DE2-2A48-B03A-9371F40AAE0B}"/>
                </a:ext>
              </a:extLst>
            </p:cNvPr>
            <p:cNvSpPr/>
            <p:nvPr/>
          </p:nvSpPr>
          <p:spPr>
            <a:xfrm>
              <a:off x="569843" y="2528249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586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A2A46419-F14C-E440-8C9A-024151D88342}"/>
              </a:ext>
            </a:extLst>
          </p:cNvPr>
          <p:cNvSpPr txBox="1"/>
          <p:nvPr/>
        </p:nvSpPr>
        <p:spPr>
          <a:xfrm>
            <a:off x="3753649" y="243765"/>
            <a:ext cx="4739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sz="3600" b="1" cap="small" dirty="0">
                <a:solidFill>
                  <a:srgbClr val="162585"/>
                </a:solidFill>
                <a:latin typeface="Calibri"/>
              </a:rPr>
              <a:t>Mobilités accompagnées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B5DC171-705A-A047-A780-E0F8DC745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322" y="243981"/>
            <a:ext cx="506012" cy="60355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2EEA539-E7CD-CF41-9D67-7A868DB11350}"/>
              </a:ext>
            </a:extLst>
          </p:cNvPr>
          <p:cNvSpPr/>
          <p:nvPr/>
        </p:nvSpPr>
        <p:spPr>
          <a:xfrm>
            <a:off x="2226134" y="956172"/>
            <a:ext cx="4824000" cy="576000"/>
          </a:xfrm>
          <a:prstGeom prst="rect">
            <a:avLst/>
          </a:prstGeom>
          <a:solidFill>
            <a:srgbClr val="2F54C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UE Libre transfrontalière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C9EF094-7D26-094A-B7DC-7D5B01DA2E23}"/>
              </a:ext>
            </a:extLst>
          </p:cNvPr>
          <p:cNvGrpSpPr/>
          <p:nvPr/>
        </p:nvGrpSpPr>
        <p:grpSpPr>
          <a:xfrm>
            <a:off x="2219581" y="1909264"/>
            <a:ext cx="154498" cy="2295620"/>
            <a:chOff x="567781" y="937107"/>
            <a:chExt cx="154498" cy="2295620"/>
          </a:xfrm>
        </p:grpSpPr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706A5B46-58CF-EB4F-873C-5B4FADEB5483}"/>
                </a:ext>
              </a:extLst>
            </p:cNvPr>
            <p:cNvCxnSpPr/>
            <p:nvPr/>
          </p:nvCxnSpPr>
          <p:spPr>
            <a:xfrm>
              <a:off x="644828" y="937107"/>
              <a:ext cx="0" cy="2295620"/>
            </a:xfrm>
            <a:prstGeom prst="line">
              <a:avLst/>
            </a:prstGeom>
            <a:ln w="762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78E9A536-D7BE-BC48-8DAE-90542F20AB57}"/>
                </a:ext>
              </a:extLst>
            </p:cNvPr>
            <p:cNvSpPr/>
            <p:nvPr/>
          </p:nvSpPr>
          <p:spPr>
            <a:xfrm>
              <a:off x="569843" y="1298713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B22B67-8BCA-0840-BC10-539A3A9FB410}"/>
                </a:ext>
              </a:extLst>
            </p:cNvPr>
            <p:cNvSpPr/>
            <p:nvPr/>
          </p:nvSpPr>
          <p:spPr>
            <a:xfrm>
              <a:off x="567781" y="1898133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EA34A3C9-1D28-D44A-B6B2-AFDBE9004C64}"/>
                </a:ext>
              </a:extLst>
            </p:cNvPr>
            <p:cNvSpPr/>
            <p:nvPr/>
          </p:nvSpPr>
          <p:spPr>
            <a:xfrm>
              <a:off x="569879" y="2219817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A1BC783C-170D-0342-9307-6EC80F29F050}"/>
                </a:ext>
              </a:extLst>
            </p:cNvPr>
            <p:cNvSpPr/>
            <p:nvPr/>
          </p:nvSpPr>
          <p:spPr>
            <a:xfrm>
              <a:off x="569843" y="2528249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86AB77E-71D6-8F4B-BC5E-C7343E3683D4}"/>
              </a:ext>
            </a:extLst>
          </p:cNvPr>
          <p:cNvGrpSpPr/>
          <p:nvPr/>
        </p:nvGrpSpPr>
        <p:grpSpPr>
          <a:xfrm>
            <a:off x="1898573" y="5138842"/>
            <a:ext cx="7684158" cy="1727595"/>
            <a:chOff x="356539" y="3934691"/>
            <a:chExt cx="7702192" cy="167196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00FC48-9101-444C-A25D-52541D52F69B}"/>
                </a:ext>
              </a:extLst>
            </p:cNvPr>
            <p:cNvSpPr/>
            <p:nvPr/>
          </p:nvSpPr>
          <p:spPr>
            <a:xfrm>
              <a:off x="430997" y="4021618"/>
              <a:ext cx="7627734" cy="1296617"/>
            </a:xfrm>
            <a:prstGeom prst="rect">
              <a:avLst/>
            </a:prstGeom>
            <a:solidFill>
              <a:srgbClr val="EC9726"/>
            </a:solidFill>
            <a:ln w="38100">
              <a:solidFill>
                <a:srgbClr val="EC972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C74E2B7-4744-8B4E-AD98-57D96452A2E6}"/>
                </a:ext>
              </a:extLst>
            </p:cNvPr>
            <p:cNvSpPr/>
            <p:nvPr/>
          </p:nvSpPr>
          <p:spPr>
            <a:xfrm>
              <a:off x="356539" y="3934691"/>
              <a:ext cx="7627734" cy="1296617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EC972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BCBE18E-0A57-C945-80B8-CB5C2D3774A9}"/>
                </a:ext>
              </a:extLst>
            </p:cNvPr>
            <p:cNvSpPr txBox="1"/>
            <p:nvPr/>
          </p:nvSpPr>
          <p:spPr>
            <a:xfrm>
              <a:off x="378010" y="3968394"/>
              <a:ext cx="7606263" cy="1638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chemeClr val="tx2"/>
                  </a:solidFill>
                </a:rPr>
                <a:t>Alexander DUTOUR </a:t>
              </a:r>
              <a:br>
                <a:rPr lang="fr-FR" sz="2000" b="1" dirty="0">
                  <a:solidFill>
                    <a:schemeClr val="tx2"/>
                  </a:solidFill>
                </a:rPr>
              </a:br>
              <a:r>
                <a:rPr lang="fr-FR" sz="2000" dirty="0">
                  <a:solidFill>
                    <a:srgbClr val="EC9726"/>
                  </a:solidFill>
                </a:rPr>
                <a:t>Étudiant en Master Management Interculturel et Affaires </a:t>
              </a:r>
              <a:r>
                <a:rPr lang="fr-FR" sz="2000" dirty="0" smtClean="0">
                  <a:solidFill>
                    <a:srgbClr val="EC9726"/>
                  </a:solidFill>
                </a:rPr>
                <a:t>Internationales, </a:t>
              </a:r>
              <a:r>
                <a:rPr lang="fr-FR" sz="2000" dirty="0">
                  <a:solidFill>
                    <a:srgbClr val="EC9726"/>
                  </a:solidFill>
                </a:rPr>
                <a:t>en mobilité à </a:t>
              </a:r>
              <a:r>
                <a:rPr lang="fr-FR" sz="2000" dirty="0" smtClean="0">
                  <a:solidFill>
                    <a:srgbClr val="EC9726"/>
                  </a:solidFill>
                </a:rPr>
                <a:t>Munich, Allemagne</a:t>
              </a:r>
              <a:r>
                <a:rPr lang="fr-FR" sz="2000" dirty="0">
                  <a:solidFill>
                    <a:srgbClr val="EC9726"/>
                  </a:solidFill>
                </a:rPr>
                <a:t/>
              </a:r>
              <a:br>
                <a:rPr lang="fr-FR" sz="2000" dirty="0">
                  <a:solidFill>
                    <a:srgbClr val="EC9726"/>
                  </a:solidFill>
                </a:rPr>
              </a:br>
              <a:r>
                <a:rPr lang="fr-FR" sz="2000" dirty="0">
                  <a:solidFill>
                    <a:srgbClr val="EC9726"/>
                  </a:solidFill>
                </a:rPr>
                <a:t>Participant à l’UE libre transfrontalière en </a:t>
              </a:r>
              <a:r>
                <a:rPr lang="fr-FR" sz="2000" dirty="0" smtClean="0">
                  <a:solidFill>
                    <a:srgbClr val="EC9726"/>
                  </a:solidFill>
                </a:rPr>
                <a:t>2016 et 2017</a:t>
              </a:r>
              <a:endParaRPr lang="fr-FR" sz="2000" b="1" dirty="0"/>
            </a:p>
            <a:p>
              <a:endParaRPr lang="fr-FR" sz="2400" dirty="0">
                <a:solidFill>
                  <a:srgbClr val="EC9726"/>
                </a:solidFill>
              </a:endParaRPr>
            </a:p>
          </p:txBody>
        </p:sp>
        <p:pic>
          <p:nvPicPr>
            <p:cNvPr id="16" name="Image 15" descr="Une image contenant avion&#10;&#10;Description générée automatiquement">
              <a:extLst>
                <a:ext uri="{FF2B5EF4-FFF2-40B4-BE49-F238E27FC236}">
                  <a16:creationId xmlns:a16="http://schemas.microsoft.com/office/drawing/2014/main" id="{1B4D624E-406C-4F4A-9A54-3FAE5761D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811" t="21288" r="17277" b="21402"/>
            <a:stretch/>
          </p:blipFill>
          <p:spPr>
            <a:xfrm>
              <a:off x="7268548" y="4775543"/>
              <a:ext cx="322369" cy="302271"/>
            </a:xfrm>
            <a:prstGeom prst="rect">
              <a:avLst/>
            </a:prstGeom>
          </p:spPr>
        </p:pic>
        <p:pic>
          <p:nvPicPr>
            <p:cNvPr id="17" name="Image 16" descr="Une image contenant avion&#10;&#10;Description générée automatiquement">
              <a:extLst>
                <a:ext uri="{FF2B5EF4-FFF2-40B4-BE49-F238E27FC236}">
                  <a16:creationId xmlns:a16="http://schemas.microsoft.com/office/drawing/2014/main" id="{ED0C2D50-DB14-6948-B5C8-6C5A0EDD1E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811" t="21288" r="17277" b="21402"/>
            <a:stretch/>
          </p:blipFill>
          <p:spPr>
            <a:xfrm rot="2012313">
              <a:off x="7570714" y="4999293"/>
              <a:ext cx="167485" cy="157043"/>
            </a:xfrm>
            <a:prstGeom prst="rect">
              <a:avLst/>
            </a:prstGeom>
          </p:spPr>
        </p:pic>
        <p:pic>
          <p:nvPicPr>
            <p:cNvPr id="18" name="Image 17" descr="Une image contenant avion&#10;&#10;Description générée automatiquement">
              <a:extLst>
                <a:ext uri="{FF2B5EF4-FFF2-40B4-BE49-F238E27FC236}">
                  <a16:creationId xmlns:a16="http://schemas.microsoft.com/office/drawing/2014/main" id="{E292B531-2D9C-5843-ADB0-3E1A3E2F0D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811" t="21288" r="17277" b="21402"/>
            <a:stretch/>
          </p:blipFill>
          <p:spPr>
            <a:xfrm rot="19198574">
              <a:off x="7648496" y="4756998"/>
              <a:ext cx="238289" cy="223433"/>
            </a:xfrm>
            <a:prstGeom prst="rect">
              <a:avLst/>
            </a:prstGeom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55" y="1653175"/>
            <a:ext cx="4242770" cy="318764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 flipH="1">
            <a:off x="5197698" y="306577"/>
            <a:ext cx="469220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800" b="1" dirty="0">
                <a:solidFill>
                  <a:srgbClr val="162585"/>
                </a:solidFill>
                <a:latin typeface="Calibri"/>
              </a:rPr>
              <a:t>EPICUR</a:t>
            </a:r>
          </a:p>
          <a:p>
            <a:pPr defTabSz="457200">
              <a:defRPr/>
            </a:pPr>
            <a:r>
              <a:rPr lang="en-US" sz="1600" b="1" dirty="0">
                <a:solidFill>
                  <a:srgbClr val="162585"/>
                </a:solidFill>
                <a:latin typeface="Calibri"/>
              </a:rPr>
              <a:t>European Partnership for an Innovative Campus Unifying Regions</a:t>
            </a:r>
          </a:p>
          <a:p>
            <a:pPr defTabSz="457200">
              <a:defRPr/>
            </a:pPr>
            <a:endParaRPr lang="en-US" sz="1300" b="1" dirty="0">
              <a:solidFill>
                <a:srgbClr val="162585"/>
              </a:solidFill>
              <a:latin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prstClr val="black"/>
                </a:solidFill>
                <a:latin typeface="Calibri"/>
              </a:rPr>
              <a:t>Lauréate de l’appel à projets pilotes (2019) d’universités européennes lancé par la Commission Européenne.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endParaRPr lang="fr-FR" sz="20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  <a:defRPr/>
            </a:pPr>
            <a:r>
              <a:rPr lang="fr-FR" sz="2000" dirty="0">
                <a:solidFill>
                  <a:prstClr val="black"/>
                </a:solidFill>
                <a:latin typeface="Calibri"/>
              </a:rPr>
              <a:t>Alliance composée de 8 partenaires de l’enseignement supérieur en Europe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7" r="18029"/>
          <a:stretch/>
        </p:blipFill>
        <p:spPr>
          <a:xfrm>
            <a:off x="1524000" y="3591410"/>
            <a:ext cx="3180214" cy="326659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1" r="194" b="10380"/>
          <a:stretch/>
        </p:blipFill>
        <p:spPr>
          <a:xfrm>
            <a:off x="1130716" y="-157882"/>
            <a:ext cx="3174018" cy="35883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97698" y="3863128"/>
            <a:ext cx="530315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</a:rPr>
              <a:t>40 000 </a:t>
            </a:r>
            <a:r>
              <a:rPr lang="en-US" sz="2000" dirty="0" err="1">
                <a:latin typeface="Calibri"/>
              </a:rPr>
              <a:t>Employés</a:t>
            </a:r>
            <a:endParaRPr lang="en-US" sz="2000" dirty="0">
              <a:latin typeface="Calibri"/>
            </a:endParaRP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</a:rPr>
              <a:t>307 000 </a:t>
            </a:r>
            <a:r>
              <a:rPr lang="en-US" sz="2000" dirty="0" err="1">
                <a:latin typeface="Calibri"/>
              </a:rPr>
              <a:t>Etudiants</a:t>
            </a:r>
            <a:endParaRPr lang="en-US" sz="2000" dirty="0">
              <a:latin typeface="Calibri"/>
            </a:endParaRP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</a:rPr>
              <a:t>118 </a:t>
            </a:r>
            <a:r>
              <a:rPr lang="en-US" sz="2000" dirty="0" err="1">
                <a:latin typeface="Calibri"/>
              </a:rPr>
              <a:t>Facultés</a:t>
            </a:r>
            <a:endParaRPr lang="en-US" sz="2000" dirty="0">
              <a:latin typeface="Calibri"/>
            </a:endParaRP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</a:rPr>
              <a:t>156 </a:t>
            </a:r>
            <a:r>
              <a:rPr lang="en-US" sz="2000" dirty="0" err="1">
                <a:latin typeface="Calibri"/>
              </a:rPr>
              <a:t>Laboratoires</a:t>
            </a:r>
            <a:r>
              <a:rPr lang="en-US" sz="2000" dirty="0">
                <a:latin typeface="Calibri"/>
              </a:rPr>
              <a:t> de </a:t>
            </a:r>
            <a:r>
              <a:rPr lang="en-US" sz="2000" dirty="0" err="1" smtClean="0">
                <a:latin typeface="Calibri"/>
              </a:rPr>
              <a:t>recherche</a:t>
            </a:r>
            <a:endParaRPr lang="en-US" sz="2000" dirty="0">
              <a:latin typeface="Calibri"/>
            </a:endParaRPr>
          </a:p>
          <a:p>
            <a:pPr marL="457200" indent="-457200" defTabSz="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defTabSz="457200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https://epicur.education/</a:t>
            </a:r>
          </a:p>
          <a:p>
            <a:pPr defTabSz="457200"/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21595" y="6386895"/>
            <a:ext cx="347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74C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https://www.uha.fr/fr/international.html</a:t>
            </a:r>
          </a:p>
        </p:txBody>
      </p:sp>
    </p:spTree>
    <p:extLst>
      <p:ext uri="{BB962C8B-B14F-4D97-AF65-F5344CB8AC3E}">
        <p14:creationId xmlns:p14="http://schemas.microsoft.com/office/powerpoint/2010/main" val="14980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3989678" y="1242930"/>
            <a:ext cx="4548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b="1" dirty="0">
                <a:solidFill>
                  <a:srgbClr val="162585"/>
                </a:solidFill>
                <a:latin typeface="Calibri"/>
              </a:rPr>
              <a:t>Objectifs d’EPICUR :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142783" y="1682128"/>
            <a:ext cx="7906435" cy="5517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14550" lvl="4" indent="-285750" defTabSz="457200" fontAlgn="base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Calibri"/>
              </a:rPr>
              <a:t>Encourager la libre circulation des étudiants et des personnels sur les huit établissements engagés dans le projet</a:t>
            </a:r>
          </a:p>
          <a:p>
            <a:pPr marL="285750" indent="-285750" defTabSz="457200" fontAlgn="base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  <a:latin typeface="Calibri"/>
            </a:endParaRPr>
          </a:p>
          <a:p>
            <a:pPr marL="2114550" lvl="4" indent="-285750" defTabSz="457200" fontAlgn="base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Calibri"/>
              </a:rPr>
              <a:t>Favoriser le multilinguisme, l’apprentissage linguistique et l’interculturalité</a:t>
            </a:r>
          </a:p>
          <a:p>
            <a:pPr marL="285750" indent="-285750" defTabSz="457200" fontAlgn="base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fr-FR" sz="1300" dirty="0">
              <a:solidFill>
                <a:prstClr val="black"/>
              </a:solidFill>
              <a:latin typeface="Calibri"/>
            </a:endParaRPr>
          </a:p>
          <a:p>
            <a:pPr marL="2114550" lvl="4" indent="-285750" defTabSz="457200" fontAlgn="base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Calibri"/>
              </a:rPr>
              <a:t>Mettre en œuvre des méthodes innovantes d'apprentissage et d'enseignement pour les citoyens européens de demain</a:t>
            </a:r>
          </a:p>
          <a:p>
            <a:pPr defTabSz="457200" fontAlgn="base">
              <a:spcAft>
                <a:spcPts val="200"/>
              </a:spcAft>
            </a:pPr>
            <a:endParaRPr lang="fr-FR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fr-FR" b="1" dirty="0">
                <a:solidFill>
                  <a:srgbClr val="162585"/>
                </a:solidFill>
                <a:latin typeface="Calibri"/>
              </a:rPr>
              <a:t>Concrètement pour nos étudiants :</a:t>
            </a:r>
          </a:p>
          <a:p>
            <a:pPr defTabSz="457200" fontAlgn="base">
              <a:spcAft>
                <a:spcPts val="200"/>
              </a:spcAft>
            </a:pPr>
            <a:endParaRPr lang="fr-FR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 fontAlgn="base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Calibri"/>
              </a:rPr>
              <a:t>Mobilité à la carte dans les universités partenaires</a:t>
            </a:r>
          </a:p>
          <a:p>
            <a:pPr marL="285750" indent="-285750" defTabSz="457200" fontAlgn="base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Calibri"/>
              </a:rPr>
              <a:t>Entreprenariat  étudiant</a:t>
            </a:r>
          </a:p>
          <a:p>
            <a:pPr marL="285750" indent="-285750" defTabSz="457200" fontAlgn="base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Calibri"/>
              </a:rPr>
              <a:t>Engagement étudiant </a:t>
            </a:r>
          </a:p>
          <a:p>
            <a:pPr marL="285750" indent="-285750" defTabSz="457200" fontAlgn="base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prstClr val="black"/>
                </a:solidFill>
                <a:latin typeface="Calibri"/>
              </a:rPr>
              <a:t>Forum, Festival, etc.</a:t>
            </a:r>
          </a:p>
          <a:p>
            <a:pPr marL="285750" indent="-285750" defTabSz="457200" fontAlgn="base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fr-FR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 fontAlgn="base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fr-FR" sz="1300" dirty="0">
              <a:solidFill>
                <a:prstClr val="black"/>
              </a:solidFill>
              <a:latin typeface="Calibri"/>
            </a:endParaRPr>
          </a:p>
          <a:p>
            <a:pPr defTabSz="457200">
              <a:lnSpc>
                <a:spcPct val="130000"/>
              </a:lnSpc>
              <a:defRPr/>
            </a:pPr>
            <a:endParaRPr lang="fr-FR" altLang="fr-FR" sz="1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ZoneTexte 9"/>
          <p:cNvSpPr txBox="1"/>
          <p:nvPr/>
        </p:nvSpPr>
        <p:spPr>
          <a:xfrm flipH="1">
            <a:off x="3989677" y="108155"/>
            <a:ext cx="592123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800" b="1" dirty="0">
                <a:solidFill>
                  <a:srgbClr val="162585"/>
                </a:solidFill>
                <a:latin typeface="Calibri"/>
              </a:rPr>
              <a:t>EPICUR</a:t>
            </a:r>
          </a:p>
          <a:p>
            <a:pPr defTabSz="457200">
              <a:defRPr/>
            </a:pPr>
            <a:r>
              <a:rPr lang="en-US" sz="1600" b="1" dirty="0">
                <a:solidFill>
                  <a:srgbClr val="162585"/>
                </a:solidFill>
                <a:latin typeface="Calibri"/>
              </a:rPr>
              <a:t>European Partnership for an Innovative Campus Unifying Regions</a:t>
            </a:r>
          </a:p>
          <a:p>
            <a:pPr defTabSz="457200">
              <a:defRPr/>
            </a:pPr>
            <a:endParaRPr lang="en-US" sz="1300" b="1" dirty="0">
              <a:solidFill>
                <a:srgbClr val="162585"/>
              </a:solidFill>
              <a:latin typeface="Calibri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1" r="194" b="10380"/>
          <a:stretch/>
        </p:blipFill>
        <p:spPr>
          <a:xfrm>
            <a:off x="1149487" y="279470"/>
            <a:ext cx="2840191" cy="321098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550735" y="6386896"/>
            <a:ext cx="4247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D174C">
                    <a:lumMod val="75000"/>
                    <a:lumOff val="25000"/>
                  </a:srgbClr>
                </a:solidFill>
                <a:effectLst/>
                <a:uLnTx/>
                <a:uFillTx/>
              </a:rPr>
              <a:t>https://www.uha.fr/fr/international.html</a:t>
            </a:r>
          </a:p>
        </p:txBody>
      </p:sp>
    </p:spTree>
    <p:extLst>
      <p:ext uri="{BB962C8B-B14F-4D97-AF65-F5344CB8AC3E}">
        <p14:creationId xmlns:p14="http://schemas.microsoft.com/office/powerpoint/2010/main" val="361470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 txBox="1">
            <a:spLocks/>
          </p:cNvSpPr>
          <p:nvPr/>
        </p:nvSpPr>
        <p:spPr>
          <a:xfrm>
            <a:off x="4648200" y="6488231"/>
            <a:ext cx="2895600" cy="36512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fr-FR" sz="1000" b="0" dirty="0">
                <a:solidFill>
                  <a:prstClr val="black"/>
                </a:solidFill>
                <a:latin typeface="Calibri"/>
              </a:rPr>
              <a:t>www.novatris.uha.fr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6AE5902-37F7-694A-8511-9C5F18712545}"/>
              </a:ext>
            </a:extLst>
          </p:cNvPr>
          <p:cNvSpPr txBox="1"/>
          <p:nvPr/>
        </p:nvSpPr>
        <p:spPr>
          <a:xfrm>
            <a:off x="3036778" y="169095"/>
            <a:ext cx="6118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sz="4400" b="1" cap="small" dirty="0">
                <a:solidFill>
                  <a:srgbClr val="162585"/>
                </a:solidFill>
                <a:latin typeface="Calibri"/>
              </a:rPr>
              <a:t>Apprentissage des langues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95114E0-DFF8-B144-94BD-9BCFF2EF3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702" y="253641"/>
            <a:ext cx="604076" cy="6003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885D421-FC74-2C46-8EAD-09A2483F17A0}"/>
              </a:ext>
            </a:extLst>
          </p:cNvPr>
          <p:cNvSpPr/>
          <p:nvPr/>
        </p:nvSpPr>
        <p:spPr>
          <a:xfrm>
            <a:off x="2236200" y="1160867"/>
            <a:ext cx="4824000" cy="576000"/>
          </a:xfrm>
          <a:prstGeom prst="rect">
            <a:avLst/>
          </a:prstGeom>
          <a:solidFill>
            <a:srgbClr val="EC9726"/>
          </a:solidFill>
          <a:ln>
            <a:solidFill>
              <a:srgbClr val="EC972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Tandem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CF1C666-D31C-1A45-870B-429E1D056DBC}"/>
              </a:ext>
            </a:extLst>
          </p:cNvPr>
          <p:cNvGrpSpPr/>
          <p:nvPr/>
        </p:nvGrpSpPr>
        <p:grpSpPr>
          <a:xfrm>
            <a:off x="2236200" y="2043747"/>
            <a:ext cx="154498" cy="1954550"/>
            <a:chOff x="567781" y="937107"/>
            <a:chExt cx="154498" cy="1954550"/>
          </a:xfrm>
          <a:solidFill>
            <a:srgbClr val="EC9726"/>
          </a:solidFill>
        </p:grpSpPr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85828309-CBBC-1B47-8BCD-01E64872E90B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8" y="937107"/>
              <a:ext cx="0" cy="1954550"/>
            </a:xfrm>
            <a:prstGeom prst="line">
              <a:avLst/>
            </a:prstGeom>
            <a:grpFill/>
            <a:ln w="76200" cap="rnd">
              <a:solidFill>
                <a:srgbClr val="EC972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90E114A5-4754-024D-9D78-A6EBD278A3D7}"/>
                </a:ext>
              </a:extLst>
            </p:cNvPr>
            <p:cNvSpPr/>
            <p:nvPr/>
          </p:nvSpPr>
          <p:spPr>
            <a:xfrm>
              <a:off x="569843" y="1298713"/>
              <a:ext cx="152400" cy="152400"/>
            </a:xfrm>
            <a:prstGeom prst="ellipse">
              <a:avLst/>
            </a:prstGeom>
            <a:grpFill/>
            <a:ln w="57150">
              <a:solidFill>
                <a:srgbClr val="EEF5F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6616DB7D-710B-BB4A-A645-8E2D4D05927C}"/>
                </a:ext>
              </a:extLst>
            </p:cNvPr>
            <p:cNvSpPr/>
            <p:nvPr/>
          </p:nvSpPr>
          <p:spPr>
            <a:xfrm>
              <a:off x="567781" y="1898133"/>
              <a:ext cx="152400" cy="152400"/>
            </a:xfrm>
            <a:prstGeom prst="ellipse">
              <a:avLst/>
            </a:prstGeom>
            <a:grpFill/>
            <a:ln w="57150">
              <a:solidFill>
                <a:srgbClr val="EEF5F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C9FB8741-EDBA-D04C-A170-EC46784BFDFB}"/>
                </a:ext>
              </a:extLst>
            </p:cNvPr>
            <p:cNvSpPr/>
            <p:nvPr/>
          </p:nvSpPr>
          <p:spPr>
            <a:xfrm>
              <a:off x="569879" y="2219817"/>
              <a:ext cx="152400" cy="152400"/>
            </a:xfrm>
            <a:prstGeom prst="ellipse">
              <a:avLst/>
            </a:prstGeom>
            <a:grpFill/>
            <a:ln w="57150">
              <a:solidFill>
                <a:srgbClr val="EEF5F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DD0338E7-577F-4D4A-8667-821B598B4772}"/>
              </a:ext>
            </a:extLst>
          </p:cNvPr>
          <p:cNvSpPr txBox="1"/>
          <p:nvPr/>
        </p:nvSpPr>
        <p:spPr>
          <a:xfrm>
            <a:off x="2463550" y="1921621"/>
            <a:ext cx="671822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D164A"/>
                </a:solidFill>
              </a:rPr>
              <a:t>Concept d’apprentissage basé sur l’autonomie et la réciprocité </a:t>
            </a:r>
            <a:br>
              <a:rPr lang="fr-FR" sz="2000" dirty="0">
                <a:solidFill>
                  <a:srgbClr val="0D164A"/>
                </a:solidFill>
              </a:rPr>
            </a:br>
            <a:endParaRPr lang="fr-FR" sz="2000" dirty="0"/>
          </a:p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Échange mutuel de savoirs avec un partenaire</a:t>
            </a:r>
          </a:p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fr-FR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r-FR" sz="2000" dirty="0">
                <a:solidFill>
                  <a:srgbClr val="0D164A"/>
                </a:solidFill>
              </a:rPr>
              <a:t>Évènements pour favoriser la rencontre de binômes </a:t>
            </a:r>
          </a:p>
          <a:p>
            <a:endParaRPr lang="fr-FR" sz="2000" dirty="0">
              <a:solidFill>
                <a:srgbClr val="0D164A"/>
              </a:solidFill>
            </a:endParaRPr>
          </a:p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Jeux et échanges autour d’une langue étrangère</a:t>
            </a:r>
          </a:p>
          <a:p>
            <a:endParaRPr lang="fr-FR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Améliorer les connaissances en langues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Progresser avec son binôme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Se fixer des objectifs d’apprentissage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Développer son autonomie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Créer de nouvelles amitiés 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954C1250-17F5-F04F-898C-2B913B274F47}"/>
              </a:ext>
            </a:extLst>
          </p:cNvPr>
          <p:cNvGrpSpPr/>
          <p:nvPr/>
        </p:nvGrpSpPr>
        <p:grpSpPr>
          <a:xfrm>
            <a:off x="2236200" y="3828153"/>
            <a:ext cx="154498" cy="1954550"/>
            <a:chOff x="567781" y="937107"/>
            <a:chExt cx="154498" cy="1954550"/>
          </a:xfrm>
          <a:solidFill>
            <a:srgbClr val="EC9726"/>
          </a:solidFill>
        </p:grpSpPr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D757D362-7F27-AC48-83AB-114612F509BA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8" y="937107"/>
              <a:ext cx="0" cy="1954550"/>
            </a:xfrm>
            <a:prstGeom prst="line">
              <a:avLst/>
            </a:prstGeom>
            <a:grpFill/>
            <a:ln w="76200" cap="rnd">
              <a:solidFill>
                <a:srgbClr val="EC972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C3BC4B4A-65E9-1C4B-8F86-AFFEEDF7D046}"/>
                </a:ext>
              </a:extLst>
            </p:cNvPr>
            <p:cNvSpPr/>
            <p:nvPr/>
          </p:nvSpPr>
          <p:spPr>
            <a:xfrm>
              <a:off x="569843" y="1298713"/>
              <a:ext cx="152400" cy="152400"/>
            </a:xfrm>
            <a:prstGeom prst="ellipse">
              <a:avLst/>
            </a:prstGeom>
            <a:grpFill/>
            <a:ln w="57150">
              <a:solidFill>
                <a:srgbClr val="EEF5F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DB8A0F51-DF63-C644-9CD5-E0E18BB93DEF}"/>
                </a:ext>
              </a:extLst>
            </p:cNvPr>
            <p:cNvSpPr/>
            <p:nvPr/>
          </p:nvSpPr>
          <p:spPr>
            <a:xfrm>
              <a:off x="567781" y="1898133"/>
              <a:ext cx="152400" cy="152400"/>
            </a:xfrm>
            <a:prstGeom prst="ellipse">
              <a:avLst/>
            </a:prstGeom>
            <a:grpFill/>
            <a:ln w="57150">
              <a:solidFill>
                <a:srgbClr val="EEF5F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2B9A1591-5916-6546-B954-F7BD17F31D9A}"/>
                </a:ext>
              </a:extLst>
            </p:cNvPr>
            <p:cNvSpPr/>
            <p:nvPr/>
          </p:nvSpPr>
          <p:spPr>
            <a:xfrm>
              <a:off x="569879" y="2219817"/>
              <a:ext cx="152400" cy="152400"/>
            </a:xfrm>
            <a:prstGeom prst="ellipse">
              <a:avLst/>
            </a:prstGeom>
            <a:grpFill/>
            <a:ln w="57150">
              <a:solidFill>
                <a:srgbClr val="EEF5F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545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 txBox="1">
            <a:spLocks/>
          </p:cNvSpPr>
          <p:nvPr/>
        </p:nvSpPr>
        <p:spPr>
          <a:xfrm>
            <a:off x="4648200" y="6488231"/>
            <a:ext cx="2895600" cy="36512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fr-FR" sz="1000" b="0" dirty="0">
                <a:solidFill>
                  <a:prstClr val="black"/>
                </a:solidFill>
                <a:latin typeface="Calibri"/>
              </a:rPr>
              <a:t>www.novatris.uha.fr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6AE5902-37F7-694A-8511-9C5F18712545}"/>
              </a:ext>
            </a:extLst>
          </p:cNvPr>
          <p:cNvSpPr txBox="1"/>
          <p:nvPr/>
        </p:nvSpPr>
        <p:spPr>
          <a:xfrm>
            <a:off x="3036778" y="169095"/>
            <a:ext cx="61184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sz="4400" b="1" cap="small" dirty="0">
                <a:solidFill>
                  <a:srgbClr val="162585"/>
                </a:solidFill>
                <a:latin typeface="Calibri"/>
              </a:rPr>
              <a:t>Apprentissage des langues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95114E0-DFF8-B144-94BD-9BCFF2EF3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702" y="253641"/>
            <a:ext cx="604076" cy="6003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885D421-FC74-2C46-8EAD-09A2483F17A0}"/>
              </a:ext>
            </a:extLst>
          </p:cNvPr>
          <p:cNvSpPr/>
          <p:nvPr/>
        </p:nvSpPr>
        <p:spPr>
          <a:xfrm>
            <a:off x="2236200" y="985503"/>
            <a:ext cx="4824000" cy="576000"/>
          </a:xfrm>
          <a:prstGeom prst="rect">
            <a:avLst/>
          </a:prstGeom>
          <a:solidFill>
            <a:srgbClr val="EC9726"/>
          </a:solidFill>
          <a:ln>
            <a:solidFill>
              <a:srgbClr val="EC972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Tandem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DCF1C666-D31C-1A45-870B-429E1D056DBC}"/>
              </a:ext>
            </a:extLst>
          </p:cNvPr>
          <p:cNvGrpSpPr/>
          <p:nvPr/>
        </p:nvGrpSpPr>
        <p:grpSpPr>
          <a:xfrm>
            <a:off x="2236200" y="2057628"/>
            <a:ext cx="154498" cy="1954550"/>
            <a:chOff x="567781" y="937107"/>
            <a:chExt cx="154498" cy="1954550"/>
          </a:xfrm>
          <a:solidFill>
            <a:srgbClr val="EC9726"/>
          </a:solidFill>
        </p:grpSpPr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85828309-CBBC-1B47-8BCD-01E64872E90B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8" y="937107"/>
              <a:ext cx="0" cy="1954550"/>
            </a:xfrm>
            <a:prstGeom prst="line">
              <a:avLst/>
            </a:prstGeom>
            <a:grpFill/>
            <a:ln w="76200" cap="rnd">
              <a:solidFill>
                <a:srgbClr val="EC9726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90E114A5-4754-024D-9D78-A6EBD278A3D7}"/>
                </a:ext>
              </a:extLst>
            </p:cNvPr>
            <p:cNvSpPr/>
            <p:nvPr/>
          </p:nvSpPr>
          <p:spPr>
            <a:xfrm>
              <a:off x="569843" y="1298713"/>
              <a:ext cx="152400" cy="152400"/>
            </a:xfrm>
            <a:prstGeom prst="ellipse">
              <a:avLst/>
            </a:prstGeom>
            <a:grpFill/>
            <a:ln w="57150">
              <a:solidFill>
                <a:srgbClr val="EEF5F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6616DB7D-710B-BB4A-A645-8E2D4D05927C}"/>
                </a:ext>
              </a:extLst>
            </p:cNvPr>
            <p:cNvSpPr/>
            <p:nvPr/>
          </p:nvSpPr>
          <p:spPr>
            <a:xfrm>
              <a:off x="567781" y="1898133"/>
              <a:ext cx="152400" cy="152400"/>
            </a:xfrm>
            <a:prstGeom prst="ellipse">
              <a:avLst/>
            </a:prstGeom>
            <a:grpFill/>
            <a:ln w="57150">
              <a:solidFill>
                <a:srgbClr val="EEF5F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C9FB8741-EDBA-D04C-A170-EC46784BFDFB}"/>
                </a:ext>
              </a:extLst>
            </p:cNvPr>
            <p:cNvSpPr/>
            <p:nvPr/>
          </p:nvSpPr>
          <p:spPr>
            <a:xfrm>
              <a:off x="569879" y="2219817"/>
              <a:ext cx="152400" cy="152400"/>
            </a:xfrm>
            <a:prstGeom prst="ellipse">
              <a:avLst/>
            </a:prstGeom>
            <a:grpFill/>
            <a:ln w="57150">
              <a:solidFill>
                <a:srgbClr val="EEF5F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4148552-BA60-2B4A-9858-BF691D2F77CF}"/>
              </a:ext>
            </a:extLst>
          </p:cNvPr>
          <p:cNvGrpSpPr/>
          <p:nvPr/>
        </p:nvGrpSpPr>
        <p:grpSpPr>
          <a:xfrm>
            <a:off x="1868013" y="4869909"/>
            <a:ext cx="7702192" cy="1938992"/>
            <a:chOff x="356539" y="3889522"/>
            <a:chExt cx="7702192" cy="171181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E78563-76D7-B84A-B37F-3C2EFC6566C4}"/>
                </a:ext>
              </a:extLst>
            </p:cNvPr>
            <p:cNvSpPr/>
            <p:nvPr/>
          </p:nvSpPr>
          <p:spPr>
            <a:xfrm>
              <a:off x="430997" y="4021618"/>
              <a:ext cx="7627734" cy="1296617"/>
            </a:xfrm>
            <a:prstGeom prst="rect">
              <a:avLst/>
            </a:prstGeom>
            <a:solidFill>
              <a:srgbClr val="EC9726"/>
            </a:solidFill>
            <a:ln w="38100">
              <a:solidFill>
                <a:srgbClr val="EC972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EAD7872-ABB1-5846-9766-C31C01EBC296}"/>
                </a:ext>
              </a:extLst>
            </p:cNvPr>
            <p:cNvSpPr/>
            <p:nvPr/>
          </p:nvSpPr>
          <p:spPr>
            <a:xfrm>
              <a:off x="356539" y="3934691"/>
              <a:ext cx="7627734" cy="1296617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EC972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4FDB2597-3178-8345-AC82-453D57139E59}"/>
                </a:ext>
              </a:extLst>
            </p:cNvPr>
            <p:cNvSpPr txBox="1"/>
            <p:nvPr/>
          </p:nvSpPr>
          <p:spPr>
            <a:xfrm>
              <a:off x="378010" y="3889522"/>
              <a:ext cx="7680721" cy="1711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tx2"/>
                  </a:solidFill>
                </a:rPr>
                <a:t>Valentine LAVAUX </a:t>
              </a:r>
              <a:br>
                <a:rPr lang="fr-FR" sz="2400" b="1" dirty="0">
                  <a:solidFill>
                    <a:schemeClr val="tx2"/>
                  </a:solidFill>
                </a:rPr>
              </a:br>
              <a:r>
                <a:rPr lang="fr-FR" sz="2400" dirty="0">
                  <a:solidFill>
                    <a:srgbClr val="EC9726"/>
                  </a:solidFill>
                </a:rPr>
                <a:t>Étudiante en 3</a:t>
              </a:r>
              <a:r>
                <a:rPr lang="fr-FR" sz="2400" baseline="30000" dirty="0">
                  <a:solidFill>
                    <a:srgbClr val="EC9726"/>
                  </a:solidFill>
                </a:rPr>
                <a:t>ème</a:t>
              </a:r>
              <a:r>
                <a:rPr lang="fr-FR" sz="2400" dirty="0">
                  <a:solidFill>
                    <a:srgbClr val="EC9726"/>
                  </a:solidFill>
                </a:rPr>
                <a:t> année – Diplôme d’ingénieur </a:t>
              </a:r>
              <a:r>
                <a:rPr lang="fr-FR" sz="2400" dirty="0" err="1" smtClean="0">
                  <a:solidFill>
                    <a:srgbClr val="EC9726"/>
                  </a:solidFill>
                </a:rPr>
                <a:t>ENSCMu</a:t>
              </a:r>
              <a:r>
                <a:rPr lang="fr-FR" sz="2400" dirty="0" smtClean="0">
                  <a:solidFill>
                    <a:srgbClr val="EC9726"/>
                  </a:solidFill>
                </a:rPr>
                <a:t>, </a:t>
              </a:r>
            </a:p>
            <a:p>
              <a:r>
                <a:rPr lang="fr-FR" sz="2400" dirty="0" smtClean="0">
                  <a:solidFill>
                    <a:srgbClr val="EC9726"/>
                  </a:solidFill>
                </a:rPr>
                <a:t>en </a:t>
              </a:r>
              <a:r>
                <a:rPr lang="fr-FR" sz="2400" dirty="0">
                  <a:solidFill>
                    <a:srgbClr val="EC9726"/>
                  </a:solidFill>
                </a:rPr>
                <a:t>mobilité à </a:t>
              </a:r>
              <a:r>
                <a:rPr lang="fr-FR" sz="2400" dirty="0" smtClean="0">
                  <a:solidFill>
                    <a:srgbClr val="EC9726"/>
                  </a:solidFill>
                </a:rPr>
                <a:t>Fribourg, Allemagne</a:t>
              </a:r>
              <a:r>
                <a:rPr lang="fr-FR" sz="2400" dirty="0">
                  <a:solidFill>
                    <a:srgbClr val="EC9726"/>
                  </a:solidFill>
                </a:rPr>
                <a:t/>
              </a:r>
              <a:br>
                <a:rPr lang="fr-FR" sz="2400" dirty="0">
                  <a:solidFill>
                    <a:srgbClr val="EC9726"/>
                  </a:solidFill>
                </a:rPr>
              </a:br>
              <a:r>
                <a:rPr lang="fr-FR" sz="2400" dirty="0">
                  <a:solidFill>
                    <a:srgbClr val="EC9726"/>
                  </a:solidFill>
                </a:rPr>
                <a:t>Pratique du Tandem à l’UHA</a:t>
              </a:r>
              <a:endParaRPr lang="fr-FR" b="1" dirty="0"/>
            </a:p>
            <a:p>
              <a:endParaRPr lang="fr-FR" sz="2400" dirty="0">
                <a:solidFill>
                  <a:srgbClr val="EC9726"/>
                </a:solidFill>
              </a:endParaRPr>
            </a:p>
          </p:txBody>
        </p:sp>
        <p:pic>
          <p:nvPicPr>
            <p:cNvPr id="28" name="Image 27" descr="Une image contenant avion&#10;&#10;Description générée automatiquement">
              <a:extLst>
                <a:ext uri="{FF2B5EF4-FFF2-40B4-BE49-F238E27FC236}">
                  <a16:creationId xmlns:a16="http://schemas.microsoft.com/office/drawing/2014/main" id="{60F084EA-4394-EA42-B2D4-E34C3C3526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811" t="21288" r="17277" b="21402"/>
            <a:stretch/>
          </p:blipFill>
          <p:spPr>
            <a:xfrm>
              <a:off x="7268548" y="4775543"/>
              <a:ext cx="322369" cy="302271"/>
            </a:xfrm>
            <a:prstGeom prst="rect">
              <a:avLst/>
            </a:prstGeom>
          </p:spPr>
        </p:pic>
        <p:pic>
          <p:nvPicPr>
            <p:cNvPr id="29" name="Image 28" descr="Une image contenant avion&#10;&#10;Description générée automatiquement">
              <a:extLst>
                <a:ext uri="{FF2B5EF4-FFF2-40B4-BE49-F238E27FC236}">
                  <a16:creationId xmlns:a16="http://schemas.microsoft.com/office/drawing/2014/main" id="{44E6CA48-0258-694C-BB64-DC68C62C4C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811" t="21288" r="17277" b="21402"/>
            <a:stretch/>
          </p:blipFill>
          <p:spPr>
            <a:xfrm rot="2012313">
              <a:off x="7570714" y="4999293"/>
              <a:ext cx="167485" cy="157043"/>
            </a:xfrm>
            <a:prstGeom prst="rect">
              <a:avLst/>
            </a:prstGeom>
          </p:spPr>
        </p:pic>
        <p:pic>
          <p:nvPicPr>
            <p:cNvPr id="30" name="Image 29" descr="Une image contenant avion&#10;&#10;Description générée automatiquement">
              <a:extLst>
                <a:ext uri="{FF2B5EF4-FFF2-40B4-BE49-F238E27FC236}">
                  <a16:creationId xmlns:a16="http://schemas.microsoft.com/office/drawing/2014/main" id="{CCF09FB0-D66B-3E42-89E7-69E4263F7A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811" t="21288" r="17277" b="21402"/>
            <a:stretch/>
          </p:blipFill>
          <p:spPr>
            <a:xfrm rot="19198574">
              <a:off x="7648496" y="4756998"/>
              <a:ext cx="238289" cy="223433"/>
            </a:xfrm>
            <a:prstGeom prst="rect">
              <a:avLst/>
            </a:prstGeom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038" y="1658329"/>
            <a:ext cx="2395598" cy="3194129"/>
          </a:xfrm>
          <a:prstGeom prst="round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3" b="2223"/>
          <a:stretch/>
        </p:blipFill>
        <p:spPr>
          <a:xfrm>
            <a:off x="3140364" y="1681170"/>
            <a:ext cx="2170546" cy="317128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6888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2"/>
          <p:cNvSpPr txBox="1">
            <a:spLocks/>
          </p:cNvSpPr>
          <p:nvPr/>
        </p:nvSpPr>
        <p:spPr>
          <a:xfrm>
            <a:off x="4648200" y="6488231"/>
            <a:ext cx="2895600" cy="36512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fr-FR" sz="1000" b="0">
                <a:solidFill>
                  <a:prstClr val="black"/>
                </a:solidFill>
                <a:latin typeface="Calibri"/>
              </a:rPr>
              <a:t>www.novatris.uha.fr</a:t>
            </a:r>
            <a:endParaRPr lang="fr-FR" sz="1000" b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2A46419-F14C-E440-8C9A-024151D88342}"/>
              </a:ext>
            </a:extLst>
          </p:cNvPr>
          <p:cNvSpPr txBox="1"/>
          <p:nvPr/>
        </p:nvSpPr>
        <p:spPr>
          <a:xfrm>
            <a:off x="3753649" y="306395"/>
            <a:ext cx="4739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fr-FR" sz="3600" b="1" cap="small" dirty="0">
                <a:solidFill>
                  <a:srgbClr val="162585"/>
                </a:solidFill>
                <a:latin typeface="Calibri"/>
              </a:rPr>
              <a:t>Mobilités accompagnées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B5DC171-705A-A047-A780-E0F8DC745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322" y="306611"/>
            <a:ext cx="506012" cy="60355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2EEA539-E7CD-CF41-9D67-7A868DB11350}"/>
              </a:ext>
            </a:extLst>
          </p:cNvPr>
          <p:cNvSpPr/>
          <p:nvPr/>
        </p:nvSpPr>
        <p:spPr>
          <a:xfrm>
            <a:off x="2225085" y="1080030"/>
            <a:ext cx="6063272" cy="582393"/>
          </a:xfrm>
          <a:prstGeom prst="rect">
            <a:avLst/>
          </a:prstGeom>
          <a:solidFill>
            <a:srgbClr val="2F54C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2"/>
                </a:solidFill>
              </a:rPr>
              <a:t>Mobilité dans le cadre d’une formation transfrontalière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C9EF094-7D26-094A-B7DC-7D5B01DA2E23}"/>
              </a:ext>
            </a:extLst>
          </p:cNvPr>
          <p:cNvGrpSpPr/>
          <p:nvPr/>
        </p:nvGrpSpPr>
        <p:grpSpPr>
          <a:xfrm>
            <a:off x="2231189" y="2204664"/>
            <a:ext cx="154498" cy="2295620"/>
            <a:chOff x="567781" y="937107"/>
            <a:chExt cx="154498" cy="2295620"/>
          </a:xfrm>
        </p:grpSpPr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706A5B46-58CF-EB4F-873C-5B4FADEB5483}"/>
                </a:ext>
              </a:extLst>
            </p:cNvPr>
            <p:cNvCxnSpPr/>
            <p:nvPr/>
          </p:nvCxnSpPr>
          <p:spPr>
            <a:xfrm>
              <a:off x="644828" y="937107"/>
              <a:ext cx="0" cy="2295620"/>
            </a:xfrm>
            <a:prstGeom prst="line">
              <a:avLst/>
            </a:prstGeom>
            <a:ln w="762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78E9A536-D7BE-BC48-8DAE-90542F20AB57}"/>
                </a:ext>
              </a:extLst>
            </p:cNvPr>
            <p:cNvSpPr/>
            <p:nvPr/>
          </p:nvSpPr>
          <p:spPr>
            <a:xfrm>
              <a:off x="569843" y="1298713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AB22B67-8BCA-0840-BC10-539A3A9FB410}"/>
                </a:ext>
              </a:extLst>
            </p:cNvPr>
            <p:cNvSpPr/>
            <p:nvPr/>
          </p:nvSpPr>
          <p:spPr>
            <a:xfrm>
              <a:off x="567781" y="1898133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EA34A3C9-1D28-D44A-B6B2-AFDBE9004C64}"/>
                </a:ext>
              </a:extLst>
            </p:cNvPr>
            <p:cNvSpPr/>
            <p:nvPr/>
          </p:nvSpPr>
          <p:spPr>
            <a:xfrm>
              <a:off x="569879" y="2219817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A1BC783C-170D-0342-9307-6EC80F29F050}"/>
                </a:ext>
              </a:extLst>
            </p:cNvPr>
            <p:cNvSpPr/>
            <p:nvPr/>
          </p:nvSpPr>
          <p:spPr>
            <a:xfrm>
              <a:off x="569843" y="2528249"/>
              <a:ext cx="152400" cy="1524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bg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9" name="Rectangle à coins arrondis 38">
            <a:extLst>
              <a:ext uri="{FF2B5EF4-FFF2-40B4-BE49-F238E27FC236}">
                <a16:creationId xmlns:a16="http://schemas.microsoft.com/office/drawing/2014/main" id="{28C875B8-15DF-6645-B3C4-1F2FFF28414D}"/>
              </a:ext>
            </a:extLst>
          </p:cNvPr>
          <p:cNvSpPr/>
          <p:nvPr/>
        </p:nvSpPr>
        <p:spPr>
          <a:xfrm>
            <a:off x="3112655" y="1909266"/>
            <a:ext cx="4257963" cy="259101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Photo 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BBBA94F2-1748-6543-87B1-56ECA5E4A706}"/>
              </a:ext>
            </a:extLst>
          </p:cNvPr>
          <p:cNvGrpSpPr/>
          <p:nvPr/>
        </p:nvGrpSpPr>
        <p:grpSpPr>
          <a:xfrm>
            <a:off x="1832911" y="5157290"/>
            <a:ext cx="7702192" cy="1383544"/>
            <a:chOff x="356539" y="3934691"/>
            <a:chExt cx="7702192" cy="138354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23DD8C4-8CD1-364F-B5FE-7A42741C1817}"/>
                </a:ext>
              </a:extLst>
            </p:cNvPr>
            <p:cNvSpPr/>
            <p:nvPr/>
          </p:nvSpPr>
          <p:spPr>
            <a:xfrm>
              <a:off x="430997" y="4021618"/>
              <a:ext cx="7627734" cy="1296617"/>
            </a:xfrm>
            <a:prstGeom prst="rect">
              <a:avLst/>
            </a:prstGeom>
            <a:solidFill>
              <a:srgbClr val="EC9726"/>
            </a:solidFill>
            <a:ln w="38100">
              <a:solidFill>
                <a:srgbClr val="EC972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35842AF-4EA7-844C-8D68-B02E7629F72D}"/>
                </a:ext>
              </a:extLst>
            </p:cNvPr>
            <p:cNvSpPr/>
            <p:nvPr/>
          </p:nvSpPr>
          <p:spPr>
            <a:xfrm>
              <a:off x="356539" y="3934691"/>
              <a:ext cx="7627734" cy="1296617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EC9726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5F79714D-1F74-9C42-83BB-D7A715F8B20D}"/>
                </a:ext>
              </a:extLst>
            </p:cNvPr>
            <p:cNvSpPr txBox="1"/>
            <p:nvPr/>
          </p:nvSpPr>
          <p:spPr>
            <a:xfrm>
              <a:off x="389929" y="4002000"/>
              <a:ext cx="76062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tx2"/>
                  </a:solidFill>
                </a:rPr>
                <a:t>Lucie </a:t>
              </a:r>
              <a:r>
                <a:rPr lang="fr-FR" sz="2400" b="1" dirty="0" smtClean="0">
                  <a:solidFill>
                    <a:schemeClr val="tx2"/>
                  </a:solidFill>
                </a:rPr>
                <a:t>COLICCHIO </a:t>
              </a:r>
              <a:r>
                <a:rPr lang="fr-FR" sz="2400" b="1" dirty="0">
                  <a:solidFill>
                    <a:schemeClr val="tx2"/>
                  </a:solidFill>
                </a:rPr>
                <a:t/>
              </a:r>
              <a:br>
                <a:rPr lang="fr-FR" sz="2400" b="1" dirty="0">
                  <a:solidFill>
                    <a:schemeClr val="tx2"/>
                  </a:solidFill>
                </a:rPr>
              </a:br>
              <a:r>
                <a:rPr lang="fr-FR" sz="2400" dirty="0">
                  <a:solidFill>
                    <a:srgbClr val="EC9726"/>
                  </a:solidFill>
                </a:rPr>
                <a:t>Étudiante en 2</a:t>
              </a:r>
              <a:r>
                <a:rPr lang="fr-FR" sz="2400" baseline="30000" dirty="0">
                  <a:solidFill>
                    <a:srgbClr val="EC9726"/>
                  </a:solidFill>
                </a:rPr>
                <a:t>ème</a:t>
              </a:r>
              <a:r>
                <a:rPr lang="fr-FR" sz="2400" dirty="0">
                  <a:solidFill>
                    <a:srgbClr val="EC9726"/>
                  </a:solidFill>
                </a:rPr>
                <a:t> année formation trinationale </a:t>
              </a:r>
              <a:r>
                <a:rPr lang="fr-FR" sz="2400" dirty="0" smtClean="0">
                  <a:solidFill>
                    <a:srgbClr val="EC9726"/>
                  </a:solidFill>
                </a:rPr>
                <a:t>ICS,</a:t>
              </a:r>
              <a:r>
                <a:rPr lang="fr-FR" sz="2400" dirty="0">
                  <a:solidFill>
                    <a:srgbClr val="EC9726"/>
                  </a:solidFill>
                </a:rPr>
                <a:t/>
              </a:r>
              <a:br>
                <a:rPr lang="fr-FR" sz="2400" dirty="0">
                  <a:solidFill>
                    <a:srgbClr val="EC9726"/>
                  </a:solidFill>
                </a:rPr>
              </a:br>
              <a:r>
                <a:rPr lang="fr-FR" sz="2400" dirty="0" smtClean="0">
                  <a:solidFill>
                    <a:srgbClr val="EC9726"/>
                  </a:solidFill>
                </a:rPr>
                <a:t>en mobilité </a:t>
              </a:r>
              <a:r>
                <a:rPr lang="fr-FR" sz="2400" dirty="0">
                  <a:solidFill>
                    <a:srgbClr val="EC9726"/>
                  </a:solidFill>
                </a:rPr>
                <a:t>à </a:t>
              </a:r>
              <a:r>
                <a:rPr lang="fr-FR" sz="2400" dirty="0" err="1" smtClean="0">
                  <a:solidFill>
                    <a:srgbClr val="EC9726"/>
                  </a:solidFill>
                </a:rPr>
                <a:t>Furtwangen</a:t>
              </a:r>
              <a:r>
                <a:rPr lang="fr-FR" sz="2400" dirty="0" smtClean="0">
                  <a:solidFill>
                    <a:srgbClr val="EC9726"/>
                  </a:solidFill>
                </a:rPr>
                <a:t>, Allemagne </a:t>
              </a:r>
              <a:endParaRPr lang="fr-FR" sz="2400" dirty="0">
                <a:solidFill>
                  <a:srgbClr val="EC9726"/>
                </a:solidFill>
              </a:endParaRPr>
            </a:p>
          </p:txBody>
        </p:sp>
        <p:pic>
          <p:nvPicPr>
            <p:cNvPr id="45" name="Image 44" descr="Une image contenant avion&#10;&#10;Description générée automatiquement">
              <a:extLst>
                <a:ext uri="{FF2B5EF4-FFF2-40B4-BE49-F238E27FC236}">
                  <a16:creationId xmlns:a16="http://schemas.microsoft.com/office/drawing/2014/main" id="{91815DE6-E9A0-414F-AD4E-4372314CB8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811" t="21288" r="17277" b="21402"/>
            <a:stretch/>
          </p:blipFill>
          <p:spPr>
            <a:xfrm rot="2012313">
              <a:off x="7570714" y="4999293"/>
              <a:ext cx="167485" cy="157043"/>
            </a:xfrm>
            <a:prstGeom prst="rect">
              <a:avLst/>
            </a:prstGeom>
          </p:spPr>
        </p:pic>
        <p:pic>
          <p:nvPicPr>
            <p:cNvPr id="46" name="Image 45" descr="Une image contenant avion&#10;&#10;Description générée automatiquement">
              <a:extLst>
                <a:ext uri="{FF2B5EF4-FFF2-40B4-BE49-F238E27FC236}">
                  <a16:creationId xmlns:a16="http://schemas.microsoft.com/office/drawing/2014/main" id="{D0B1960F-81BC-EC48-A32B-AD049F84A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811" t="21288" r="17277" b="21402"/>
            <a:stretch/>
          </p:blipFill>
          <p:spPr>
            <a:xfrm rot="19198574">
              <a:off x="7648496" y="4756998"/>
              <a:ext cx="238289" cy="223433"/>
            </a:xfrm>
            <a:prstGeom prst="rect">
              <a:avLst/>
            </a:prstGeom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b="8387"/>
          <a:stretch/>
        </p:blipFill>
        <p:spPr>
          <a:xfrm>
            <a:off x="3110558" y="1786544"/>
            <a:ext cx="4433242" cy="317363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1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883856" y="1908273"/>
            <a:ext cx="9869488" cy="4249737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fr-FR" b="1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14h : Ouverture présentée par Mme </a:t>
            </a:r>
            <a:r>
              <a:rPr lang="fr-FR" b="1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Ziri</a:t>
            </a:r>
            <a:r>
              <a:rPr lang="fr-FR" b="1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, Directrice, Direction des Relations Internationales, Européennes et Transfrontalières (DRIET)</a:t>
            </a:r>
          </a:p>
          <a:p>
            <a:pPr algn="just"/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14h05 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- la Mobilité internationale présentée par Mme </a:t>
            </a:r>
            <a:r>
              <a:rPr lang="fr-FR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Benouamer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, cheffe de service, et Mme </a:t>
            </a:r>
            <a:r>
              <a:rPr lang="fr-FR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Strach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, gestionnaire de mobilité, du Pôle Mobilité de la DRIET</a:t>
            </a:r>
          </a:p>
          <a:p>
            <a:pPr algn="just"/>
            <a:endParaRPr lang="fr-FR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14h30 - Les originalités proposées à l’UHA présentées par Mme </a:t>
            </a:r>
            <a:r>
              <a:rPr lang="fr-FR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Pasteau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, cheffe de service du Pôle Europe de la DRIET et Mme </a:t>
            </a:r>
            <a:r>
              <a:rPr lang="fr-FR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Mang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, chargée de communication du Centre de compétences transfrontalières </a:t>
            </a:r>
            <a:r>
              <a:rPr lang="fr-FR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NovaTris</a:t>
            </a:r>
            <a:endParaRPr lang="fr-FR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/>
            <a:endParaRPr lang="fr-FR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15h30 - Les formations bi, tri nationales et transfrontalières de l’UHA présentées par leurs représentants, qui seront accompagnés par Mme </a:t>
            </a:r>
            <a:r>
              <a:rPr lang="fr-FR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Pasteau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, cheffe du service du Pôle Europe de la DRIET. </a:t>
            </a:r>
          </a:p>
          <a:p>
            <a:pPr algn="just"/>
            <a:endParaRPr lang="fr-FR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Un grand merci à </a:t>
            </a: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S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arah, Lucie, </a:t>
            </a:r>
            <a:r>
              <a:rPr lang="fr-FR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Noe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, Valentine et Alexander, étudiants de l’UHA ayant ou étant en train de réaliser une mobilité internationale et qui ont accepté de témoigner et vous faire vivre leurs expériences aujourd’hui ! </a:t>
            </a:r>
          </a:p>
          <a:p>
            <a:pPr algn="just"/>
            <a:endParaRPr lang="fr-FR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30224" y="365125"/>
            <a:ext cx="9723120" cy="122593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Programme</a:t>
            </a:r>
            <a:endParaRPr lang="fr-FR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53023" y="6475228"/>
            <a:ext cx="347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https://www.uha.fr/fr/international.html</a:t>
            </a:r>
          </a:p>
        </p:txBody>
      </p:sp>
    </p:spTree>
    <p:extLst>
      <p:ext uri="{BB962C8B-B14F-4D97-AF65-F5344CB8AC3E}">
        <p14:creationId xmlns:p14="http://schemas.microsoft.com/office/powerpoint/2010/main" val="26409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2049" y="5495585"/>
            <a:ext cx="3547669" cy="1103448"/>
          </a:xfrm>
          <a:prstGeom prst="rect">
            <a:avLst/>
          </a:prstGeom>
          <a:solidFill>
            <a:srgbClr val="101B58">
              <a:alpha val="9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76753" y="6445144"/>
            <a:ext cx="347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https://www.uha.fr/fr/international.html</a:t>
            </a:r>
          </a:p>
        </p:txBody>
      </p:sp>
      <p:sp>
        <p:nvSpPr>
          <p:cNvPr id="7" name="Rectangle 6"/>
          <p:cNvSpPr/>
          <p:nvPr/>
        </p:nvSpPr>
        <p:spPr>
          <a:xfrm>
            <a:off x="2601681" y="640483"/>
            <a:ext cx="75913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/>
            <a:r>
              <a:rPr lang="fr-FR" sz="2400" b="1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Coordonnées </a:t>
            </a:r>
            <a:r>
              <a:rPr lang="fr-FR" sz="2400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Pôle </a:t>
            </a:r>
            <a:r>
              <a:rPr lang="fr-FR" sz="2400" b="1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Europe </a:t>
            </a:r>
            <a:r>
              <a:rPr lang="fr-FR" sz="2400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- </a:t>
            </a:r>
            <a:r>
              <a:rPr lang="fr-FR" sz="2400" b="1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DRIET et </a:t>
            </a:r>
            <a:r>
              <a:rPr lang="fr-FR" sz="2400" b="1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NovaTris</a:t>
            </a:r>
            <a:r>
              <a:rPr lang="fr-FR" sz="2400" b="1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:</a:t>
            </a:r>
          </a:p>
          <a:p>
            <a:pPr algn="just" defTabSz="457200"/>
            <a:endParaRPr lang="fr-FR" sz="24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 defTabSz="457200"/>
            <a:r>
              <a:rPr lang="fr-FR" sz="24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Annette </a:t>
            </a:r>
            <a:r>
              <a:rPr lang="fr-FR" sz="2400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Pasteau</a:t>
            </a:r>
            <a:r>
              <a:rPr lang="fr-FR" sz="24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, Cheffe Pôle Europe - DRIET</a:t>
            </a:r>
          </a:p>
          <a:p>
            <a:pPr algn="just" defTabSz="457200"/>
            <a:r>
              <a:rPr lang="fr-FR" sz="24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Elise </a:t>
            </a:r>
            <a:r>
              <a:rPr lang="fr-FR" sz="2400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Mang</a:t>
            </a:r>
            <a:r>
              <a:rPr lang="fr-FR" sz="24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, Chargée de Communication - </a:t>
            </a:r>
            <a:r>
              <a:rPr lang="fr-FR" sz="2400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NovaTris</a:t>
            </a:r>
            <a:endParaRPr lang="fr-FR" sz="2400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 defTabSz="457200"/>
            <a:endParaRPr lang="fr-FR" sz="2400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 defTabSz="457200"/>
            <a:endParaRPr lang="fr-FR" sz="2400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r>
              <a:rPr lang="fr-FR" sz="2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Université de </a:t>
            </a:r>
            <a:r>
              <a:rPr lang="fr-FR" sz="24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Haute-Alsace</a:t>
            </a:r>
          </a:p>
          <a:p>
            <a:r>
              <a:rPr lang="fr-FR" sz="24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Maison de l’Etudiant</a:t>
            </a:r>
            <a:endParaRPr lang="fr-FR" sz="24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r>
              <a:rPr lang="fr-FR" sz="2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2, rue des Frères Lumière • F-68093 Mulhouse Cedex</a:t>
            </a:r>
          </a:p>
          <a:p>
            <a:r>
              <a:rPr lang="fr-FR" sz="2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Tél. : +33 (0)3 89 33 60 00</a:t>
            </a:r>
          </a:p>
          <a:p>
            <a:pPr algn="just" defTabSz="457200"/>
            <a:endParaRPr lang="fr-FR" sz="24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 defTabSz="457200"/>
            <a:r>
              <a:rPr lang="fr-FR" sz="2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E-mail : </a:t>
            </a:r>
            <a:r>
              <a:rPr lang="fr-FR" sz="2400" dirty="0">
                <a:solidFill>
                  <a:schemeClr val="accent3">
                    <a:lumMod val="75000"/>
                    <a:lumOff val="25000"/>
                  </a:schemeClr>
                </a:solidFill>
                <a:hlinkClick r:id="rId2"/>
              </a:rPr>
              <a:t>international@uha.fr</a:t>
            </a:r>
            <a:r>
              <a:rPr lang="fr-FR" sz="2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 ou </a:t>
            </a:r>
            <a:r>
              <a:rPr lang="fr-FR" sz="2400" dirty="0">
                <a:solidFill>
                  <a:schemeClr val="accent3">
                    <a:lumMod val="75000"/>
                    <a:lumOff val="25000"/>
                  </a:schemeClr>
                </a:solidFill>
                <a:hlinkClick r:id="rId3"/>
              </a:rPr>
              <a:t>novatris@uha.fr</a:t>
            </a:r>
            <a:endParaRPr lang="fr-FR" sz="24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 defTabSz="457200"/>
            <a:endParaRPr lang="fr-FR" sz="2400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 defTabSz="457200"/>
            <a:endParaRPr lang="fr-FR" sz="24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Image 4" descr="reserve-logo-seul-novatris-idfi-600dpi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1" y="5370156"/>
            <a:ext cx="3547669" cy="11488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90904" y="6578948"/>
            <a:ext cx="4742417" cy="279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>
                <a:solidFill>
                  <a:schemeClr val="accent3">
                    <a:lumMod val="75000"/>
                    <a:lumOff val="25000"/>
                  </a:schemeClr>
                </a:solidFill>
              </a:rPr>
              <a:t>NovaTris</a:t>
            </a:r>
            <a:r>
              <a:rPr lang="fr-FR" sz="1200" b="1" dirty="0">
                <a:solidFill>
                  <a:srgbClr val="000000"/>
                </a:solidFill>
              </a:rPr>
              <a:t> - </a:t>
            </a:r>
            <a:r>
              <a:rPr lang="fr-FR" sz="12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Centre de compétences transfrontalières (ANR-11-IDFI-0005)</a:t>
            </a:r>
          </a:p>
        </p:txBody>
      </p:sp>
    </p:spTree>
    <p:extLst>
      <p:ext uri="{BB962C8B-B14F-4D97-AF65-F5344CB8AC3E}">
        <p14:creationId xmlns:p14="http://schemas.microsoft.com/office/powerpoint/2010/main" val="37005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6218" y="254145"/>
            <a:ext cx="9144000" cy="1214437"/>
          </a:xfrm>
        </p:spPr>
        <p:txBody>
          <a:bodyPr/>
          <a:lstStyle/>
          <a:p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Programme (rappel)</a:t>
            </a:r>
            <a:endParaRPr lang="fr-FR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2109" y="2185416"/>
            <a:ext cx="9792948" cy="3310219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14h : Ouverture présentée par Mme </a:t>
            </a:r>
            <a:r>
              <a:rPr lang="fr-FR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Ziri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, Directrice, Direction des Relations Internationales, Européennes et Transfrontalières (DRIET)</a:t>
            </a:r>
          </a:p>
          <a:p>
            <a:pPr algn="just"/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14h05 - la Mobilité internationale présentée par Mme </a:t>
            </a:r>
            <a:r>
              <a:rPr lang="fr-FR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Benouamer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, cheffe de service, et Mme </a:t>
            </a:r>
            <a:r>
              <a:rPr lang="fr-FR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Strach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, gestionnaire de mobilité, du Pôle Mobilité de la DRIET</a:t>
            </a:r>
          </a:p>
          <a:p>
            <a:pPr algn="just"/>
            <a:endParaRPr lang="fr-FR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14h30 - Les originalités proposées à l’UHA présentées par Mme </a:t>
            </a:r>
            <a:r>
              <a:rPr lang="fr-FR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Pasteau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, cheffe de service du Pôle Europe de la DRIET et Mme </a:t>
            </a:r>
            <a:r>
              <a:rPr lang="fr-FR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Mang</a:t>
            </a: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, chargée de 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communication, du Centre de compétences transfrontalières </a:t>
            </a:r>
            <a:r>
              <a:rPr lang="fr-FR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NovaTris</a:t>
            </a:r>
            <a:endParaRPr lang="fr-FR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/>
            <a:endParaRPr lang="fr-FR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b="1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15h30 - Les formations bi, tri nationales et transfrontalières de l’UHA présentées par leurs représentants, qui seront accompagnés par Mme </a:t>
            </a:r>
            <a:r>
              <a:rPr lang="fr-FR" b="1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Pasteau</a:t>
            </a:r>
            <a:r>
              <a:rPr lang="fr-FR" b="1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, cheffe du service du Pôle Europe de la DRIET. </a:t>
            </a:r>
          </a:p>
          <a:p>
            <a:pPr algn="just"/>
            <a:endParaRPr lang="fr-FR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Un grand merci à </a:t>
            </a: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Sarah, Lucie, 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Noé, </a:t>
            </a: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Valentine et Alexander, 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étudiants de l’UHA ayant ou étant en train de réaliser une mobilité internationale et qui ont accepté de témoigner et vous faire vivre leurs expériences aujourd’hui !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253023" y="6475228"/>
            <a:ext cx="347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https://www.uha.fr/fr/international.html</a:t>
            </a:r>
          </a:p>
        </p:txBody>
      </p:sp>
    </p:spTree>
    <p:extLst>
      <p:ext uri="{BB962C8B-B14F-4D97-AF65-F5344CB8AC3E}">
        <p14:creationId xmlns:p14="http://schemas.microsoft.com/office/powerpoint/2010/main" val="42776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43246" y="356819"/>
            <a:ext cx="9144000" cy="1262247"/>
          </a:xfrm>
        </p:spPr>
        <p:txBody>
          <a:bodyPr/>
          <a:lstStyle/>
          <a:p>
            <a:r>
              <a:rPr lang="fr-FR" sz="44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Informations importantes</a:t>
            </a:r>
            <a:endParaRPr lang="fr-FR" sz="44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4513" y="2080696"/>
            <a:ext cx="9264396" cy="3932902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Durant </a:t>
            </a: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la visioconférence, merci de suivre ces quelques règles :</a:t>
            </a:r>
          </a:p>
          <a:p>
            <a:pPr algn="l">
              <a:spcBef>
                <a:spcPts val="0"/>
              </a:spcBef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- Eteignez </a:t>
            </a: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votre micro afin d’éviter les interférences.</a:t>
            </a:r>
            <a:b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- Vous êtes libre de couper ou non votre caméra.</a:t>
            </a:r>
            <a:b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- Merci d’utiliser le chat en bas à droite de votre écran pour poser vos 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 </a:t>
            </a:r>
          </a:p>
          <a:p>
            <a:pPr algn="l">
              <a:spcBef>
                <a:spcPts val="0"/>
              </a:spcBef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 questions</a:t>
            </a: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, selon le modèle suivant : « prénom + votre question ». </a:t>
            </a:r>
          </a:p>
          <a:p>
            <a:pPr algn="l">
              <a:spcBef>
                <a:spcPts val="0"/>
              </a:spcBef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 Nous </a:t>
            </a: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pourrons ainsi répondre à toutes les questions en gardant une 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  </a:t>
            </a:r>
          </a:p>
          <a:p>
            <a:pPr algn="l">
              <a:spcBef>
                <a:spcPts val="0"/>
              </a:spcBef>
            </a:pP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grande fluidité dans les échanges.</a:t>
            </a:r>
          </a:p>
          <a:p>
            <a:pPr algn="l">
              <a:spcBef>
                <a:spcPts val="0"/>
              </a:spcBef>
            </a:pPr>
            <a:endParaRPr lang="fr-FR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Nous vous informons que les interventions sont enregistrées. Elles seront diffusées ultérieurement via le site www.jpo.uha.fr.</a:t>
            </a:r>
          </a:p>
          <a:p>
            <a:r>
              <a:rPr lang="fr-FR" dirty="0"/>
              <a:t> </a:t>
            </a:r>
          </a:p>
          <a:p>
            <a:endParaRPr lang="fr-FR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253023" y="6475228"/>
            <a:ext cx="347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https://www.uha.fr/fr/international.html</a:t>
            </a:r>
          </a:p>
        </p:txBody>
      </p:sp>
    </p:spTree>
    <p:extLst>
      <p:ext uri="{BB962C8B-B14F-4D97-AF65-F5344CB8AC3E}">
        <p14:creationId xmlns:p14="http://schemas.microsoft.com/office/powerpoint/2010/main" val="17885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53472740_2152987798126632_6973428916056752128_o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9" t="-377" r="26284" b="377"/>
          <a:stretch/>
        </p:blipFill>
        <p:spPr>
          <a:xfrm>
            <a:off x="7380599" y="-41970"/>
            <a:ext cx="3333660" cy="69107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3999" y="1588"/>
            <a:ext cx="5856600" cy="3463926"/>
          </a:xfrm>
          <a:prstGeom prst="rect">
            <a:avLst/>
          </a:prstGeom>
          <a:solidFill>
            <a:srgbClr val="162585">
              <a:alpha val="9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3999" y="3465514"/>
            <a:ext cx="5856600" cy="3392486"/>
          </a:xfrm>
          <a:prstGeom prst="rect">
            <a:avLst/>
          </a:prstGeom>
          <a:solidFill>
            <a:srgbClr val="101B58">
              <a:alpha val="9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13572AD-34EF-0D49-9BFF-314ADE8C3DFD}"/>
              </a:ext>
            </a:extLst>
          </p:cNvPr>
          <p:cNvSpPr/>
          <p:nvPr/>
        </p:nvSpPr>
        <p:spPr>
          <a:xfrm>
            <a:off x="2941337" y="3829938"/>
            <a:ext cx="2930238" cy="500588"/>
          </a:xfrm>
          <a:prstGeom prst="roundRect">
            <a:avLst/>
          </a:prstGeom>
          <a:solidFill>
            <a:srgbClr val="EC97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669442" y="4473453"/>
            <a:ext cx="347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fr-FR" sz="2400" dirty="0">
                <a:solidFill>
                  <a:srgbClr val="EC9700"/>
                </a:solidFill>
                <a:latin typeface="Calibri"/>
              </a:rPr>
              <a:t>27 janvier 2021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4AD14C5-B77B-5B42-AC68-525251D04D83}"/>
              </a:ext>
            </a:extLst>
          </p:cNvPr>
          <p:cNvSpPr txBox="1"/>
          <p:nvPr/>
        </p:nvSpPr>
        <p:spPr>
          <a:xfrm>
            <a:off x="2941337" y="3818736"/>
            <a:ext cx="2930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fr-FR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UHA</a:t>
            </a:r>
            <a:endParaRPr lang="fr-FR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6D00C04A-1ADE-8A49-ADBB-2A8AAA854342}"/>
              </a:ext>
            </a:extLst>
          </p:cNvPr>
          <p:cNvGrpSpPr/>
          <p:nvPr/>
        </p:nvGrpSpPr>
        <p:grpSpPr>
          <a:xfrm>
            <a:off x="2142237" y="703756"/>
            <a:ext cx="4806835" cy="2561957"/>
            <a:chOff x="467609" y="687114"/>
            <a:chExt cx="4806835" cy="2561957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8C18E448-9339-5D4D-B3F7-585F8ED7D41A}"/>
                </a:ext>
              </a:extLst>
            </p:cNvPr>
            <p:cNvGrpSpPr/>
            <p:nvPr/>
          </p:nvGrpSpPr>
          <p:grpSpPr>
            <a:xfrm>
              <a:off x="490469" y="687114"/>
              <a:ext cx="4783975" cy="2561957"/>
              <a:chOff x="224998" y="163891"/>
              <a:chExt cx="4783975" cy="2561957"/>
            </a:xfrm>
          </p:grpSpPr>
          <p:sp>
            <p:nvSpPr>
              <p:cNvPr id="4" name="ZoneTexte 3"/>
              <p:cNvSpPr txBox="1"/>
              <p:nvPr/>
            </p:nvSpPr>
            <p:spPr>
              <a:xfrm>
                <a:off x="224998" y="1371631"/>
                <a:ext cx="4783975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3600" i="1" dirty="0" smtClean="0">
                    <a:solidFill>
                      <a:srgbClr val="EC9726"/>
                    </a:solidFill>
                    <a:latin typeface="Calibri"/>
                  </a:rPr>
                  <a:t>Formations </a:t>
                </a:r>
              </a:p>
              <a:p>
                <a:pPr algn="ctr" defTabSz="457200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3600" i="1" dirty="0" smtClean="0">
                    <a:solidFill>
                      <a:srgbClr val="EC9726"/>
                    </a:solidFill>
                    <a:latin typeface="Calibri"/>
                  </a:rPr>
                  <a:t>transfrontalières</a:t>
                </a:r>
                <a:endParaRPr lang="fr-FR" sz="2400" i="1" dirty="0">
                  <a:solidFill>
                    <a:srgbClr val="EC9726"/>
                  </a:solidFill>
                  <a:latin typeface="Calibri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8D48B41-334E-634E-B293-0973555C1F25}"/>
                  </a:ext>
                </a:extLst>
              </p:cNvPr>
              <p:cNvSpPr txBox="1"/>
              <p:nvPr/>
            </p:nvSpPr>
            <p:spPr>
              <a:xfrm>
                <a:off x="259288" y="163891"/>
                <a:ext cx="452730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8800" b="1" dirty="0">
                    <a:solidFill>
                      <a:prstClr val="white"/>
                    </a:solidFill>
                    <a:latin typeface="Calibri"/>
                  </a:rPr>
                  <a:t>JPO 2021</a:t>
                </a:r>
                <a:endParaRPr lang="fr-FR" sz="8800" b="1" i="1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5FE229AE-7D8C-EC4C-9AFC-C6A7C4B8FD84}"/>
                </a:ext>
              </a:extLst>
            </p:cNvPr>
            <p:cNvCxnSpPr/>
            <p:nvPr/>
          </p:nvCxnSpPr>
          <p:spPr>
            <a:xfrm>
              <a:off x="467609" y="1108710"/>
              <a:ext cx="0" cy="1268730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39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06944" y="1662545"/>
            <a:ext cx="96381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· </a:t>
            </a:r>
            <a: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15h30 : Licence </a:t>
            </a:r>
            <a:r>
              <a:rPr lang="fr-FR" b="1" dirty="0" err="1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Regio</a:t>
            </a:r>
            <a: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Chimica</a:t>
            </a:r>
            <a: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– Christophe </a:t>
            </a:r>
            <a:r>
              <a:rPr lang="fr-FR" b="1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Krembel</a:t>
            </a:r>
            <a:endParaRPr lang="fr-FR" b="1" dirty="0" smtClean="0">
              <a:solidFill>
                <a:schemeClr val="accent3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/>
            </a:r>
            <a:b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</a:br>
            <a:r>
              <a:rPr lang="fr-FR" b="1" dirty="0"/>
              <a:t>· </a:t>
            </a:r>
            <a: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15h45 : Formation trinationale Information Communication </a:t>
            </a:r>
            <a:r>
              <a:rPr lang="fr-FR" b="1" dirty="0" err="1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Systems</a:t>
            </a:r>
            <a: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(ICS) – Benoit </a:t>
            </a:r>
            <a:r>
              <a:rPr lang="fr-FR" b="1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Hilt</a:t>
            </a:r>
            <a:endParaRPr lang="fr-FR" b="1" dirty="0" smtClean="0">
              <a:solidFill>
                <a:schemeClr val="accent3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/>
            </a:r>
            <a:b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</a:br>
            <a: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· </a:t>
            </a:r>
            <a:r>
              <a:rPr lang="fr-FR" b="1" dirty="0" smtClean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16h00 </a:t>
            </a:r>
            <a: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: Formation trinationale Management de projet en mécatronique (MPM) – Pascal </a:t>
            </a:r>
            <a:r>
              <a:rPr lang="fr-FR" b="1" dirty="0" smtClean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Henry</a:t>
            </a:r>
          </a:p>
          <a:p>
            <a: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/>
            </a:r>
            <a:b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</a:br>
            <a: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· 16h15 : Licence LLCER parcours Cursus intégré formation transfrontalière d’enseignants (CIFTE</a:t>
            </a:r>
            <a:r>
              <a:rPr lang="fr-FR" b="1" dirty="0" smtClean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) </a:t>
            </a:r>
            <a: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–</a:t>
            </a:r>
            <a:r>
              <a:rPr lang="fr-FR" b="1" dirty="0" smtClean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 </a:t>
            </a:r>
          </a:p>
          <a:p>
            <a:r>
              <a:rPr lang="fr-FR" b="1" dirty="0" smtClean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               Sonia </a:t>
            </a:r>
            <a:r>
              <a:rPr lang="fr-FR" b="1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Goldblum-Krause</a:t>
            </a:r>
            <a:endParaRPr lang="fr-FR" b="1" dirty="0" smtClean="0">
              <a:solidFill>
                <a:schemeClr val="accent3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/>
            </a:r>
            <a:b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</a:br>
            <a: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· 16h30 : Formation franco-allemande Tec2Tour – Gestion touristique – Elisabeth </a:t>
            </a:r>
            <a:r>
              <a:rPr lang="fr-FR" b="1" dirty="0" err="1" smtClean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Hoischen-Oster</a:t>
            </a:r>
            <a:endParaRPr lang="fr-FR" b="1" dirty="0" smtClean="0">
              <a:solidFill>
                <a:schemeClr val="accent3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/>
            </a:r>
            <a:b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</a:br>
            <a: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· 16h45 : Licence et master franco-allemand Marketing international – Philippe </a:t>
            </a:r>
            <a:r>
              <a:rPr lang="fr-FR" b="1" dirty="0" smtClean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Guerlain</a:t>
            </a:r>
          </a:p>
          <a:p>
            <a: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/>
            </a:r>
            <a:b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</a:br>
            <a: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· </a:t>
            </a:r>
            <a:r>
              <a:rPr lang="fr-FR" b="1" dirty="0" smtClean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17h00 </a:t>
            </a:r>
            <a: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: Formation trinationale International Business Management (IBM) – Véronique </a:t>
            </a:r>
            <a:r>
              <a:rPr lang="fr-FR" b="1" dirty="0" smtClean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Caron</a:t>
            </a:r>
          </a:p>
          <a:p>
            <a: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/>
            </a:r>
            <a:b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</a:br>
            <a: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· 17h15 : Formation binationale Commerce affaires et développement des </a:t>
            </a:r>
            <a:r>
              <a:rPr lang="fr-FR" b="1" dirty="0" smtClean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relations </a:t>
            </a:r>
          </a:p>
          <a:p>
            <a: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  <a:r>
              <a:rPr lang="fr-FR" b="1" dirty="0" smtClean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              économiques </a:t>
            </a:r>
            <a:r>
              <a:rPr lang="fr-FR" b="1" dirty="0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CADRE2 - Laurent </a:t>
            </a:r>
            <a:r>
              <a:rPr lang="fr-FR" b="1" dirty="0" err="1">
                <a:solidFill>
                  <a:schemeClr val="accent3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Grimal</a:t>
            </a:r>
            <a:endParaRPr lang="fr-FR" b="1" dirty="0">
              <a:solidFill>
                <a:schemeClr val="accent3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831273" y="254145"/>
            <a:ext cx="10187709" cy="1214437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2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Programme – Formations transfrontalières</a:t>
            </a:r>
            <a:endParaRPr lang="fr-FR" sz="42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1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43246" y="356819"/>
            <a:ext cx="9144000" cy="1262247"/>
          </a:xfrm>
        </p:spPr>
        <p:txBody>
          <a:bodyPr/>
          <a:lstStyle/>
          <a:p>
            <a:r>
              <a:rPr lang="fr-FR" sz="44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Informations importantes</a:t>
            </a:r>
            <a:endParaRPr lang="fr-FR" sz="44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4513" y="2080696"/>
            <a:ext cx="9264396" cy="3932902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Durant </a:t>
            </a: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la visioconférence, merci de suivre ces quelques règles :</a:t>
            </a:r>
          </a:p>
          <a:p>
            <a:pPr algn="l">
              <a:spcBef>
                <a:spcPts val="0"/>
              </a:spcBef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- Eteignez </a:t>
            </a: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votre micro afin d’éviter les interférences.</a:t>
            </a:r>
            <a:b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- Vous êtes libre de couper ou non votre caméra.</a:t>
            </a:r>
            <a:b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- Merci d’utiliser le chat en bas à droite de votre écran pour poser vos 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 </a:t>
            </a:r>
          </a:p>
          <a:p>
            <a:pPr algn="l">
              <a:spcBef>
                <a:spcPts val="0"/>
              </a:spcBef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 questions</a:t>
            </a: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, selon le modèle suivant : « prénom + votre question ». </a:t>
            </a:r>
          </a:p>
          <a:p>
            <a:pPr algn="l">
              <a:spcBef>
                <a:spcPts val="0"/>
              </a:spcBef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 Nous </a:t>
            </a: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pourrons ainsi répondre à toutes les questions en gardant une 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  </a:t>
            </a:r>
          </a:p>
          <a:p>
            <a:pPr algn="l">
              <a:spcBef>
                <a:spcPts val="0"/>
              </a:spcBef>
            </a:pP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grande fluidité dans les échanges.</a:t>
            </a:r>
          </a:p>
          <a:p>
            <a:pPr algn="l">
              <a:spcBef>
                <a:spcPts val="0"/>
              </a:spcBef>
            </a:pPr>
            <a:endParaRPr lang="fr-FR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Nous vous informons que les interventions sont enregistrées. Elles seront diffusées ultérieurement via le site www.jpo.uha.fr.</a:t>
            </a:r>
          </a:p>
          <a:p>
            <a:pPr algn="l">
              <a:spcBef>
                <a:spcPts val="0"/>
              </a:spcBef>
            </a:pPr>
            <a:endParaRPr lang="fr-FR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r>
              <a:rPr lang="fr-FR" dirty="0"/>
              <a:t> </a:t>
            </a:r>
          </a:p>
          <a:p>
            <a:endParaRPr lang="fr-FR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253023" y="6475228"/>
            <a:ext cx="347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https://www.uha.fr/fr/international.html</a:t>
            </a:r>
          </a:p>
        </p:txBody>
      </p:sp>
    </p:spTree>
    <p:extLst>
      <p:ext uri="{BB962C8B-B14F-4D97-AF65-F5344CB8AC3E}">
        <p14:creationId xmlns:p14="http://schemas.microsoft.com/office/powerpoint/2010/main" val="42753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6218" y="191384"/>
            <a:ext cx="9144000" cy="1956751"/>
          </a:xfrm>
        </p:spPr>
        <p:txBody>
          <a:bodyPr/>
          <a:lstStyle/>
          <a:p>
            <a:r>
              <a:rPr lang="fr-FR" sz="54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L’UHA en quelques mots</a:t>
            </a:r>
            <a:endParaRPr lang="fr-FR" sz="54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6218" y="2647507"/>
            <a:ext cx="9725891" cy="3503804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&gt; 10 000 étudiants ; &gt; 1 000 personnels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&gt; 1 700 étudiants internationaux en 2019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2 villes, 5 campus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Pluralité de diplômes proposés dans 5 domaines de formation ; </a:t>
            </a:r>
          </a:p>
          <a:p>
            <a:pPr algn="just"/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   activités de recherche regroupées en 3 domaines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Université jeune, vivante ; vie universitaire et locale active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53023" y="6475228"/>
            <a:ext cx="347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https://www.uha.fr/fr/international.html</a:t>
            </a:r>
          </a:p>
        </p:txBody>
      </p:sp>
    </p:spTree>
    <p:extLst>
      <p:ext uri="{BB962C8B-B14F-4D97-AF65-F5344CB8AC3E}">
        <p14:creationId xmlns:p14="http://schemas.microsoft.com/office/powerpoint/2010/main" val="5985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3888" y="725198"/>
            <a:ext cx="9584876" cy="1750147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L’UHA : une politique internationale ambitieuse </a:t>
            </a:r>
            <a:b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et de qualité</a:t>
            </a:r>
            <a:endParaRPr lang="fr-FR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927" y="2816946"/>
            <a:ext cx="9144000" cy="261403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Dans tous les domaines de compétence de l’établissement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Situation géographique dont elle tire 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parti</a:t>
            </a:r>
            <a:endParaRPr lang="fr-FR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Rayonnement aux niveaux transfrontalier, européen et international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Activités internationales diverses, variées et uniques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Mobilisation de l’ensemble des composantes, laboratoires et services de l’UHA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253023" y="6475228"/>
            <a:ext cx="347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https://www.uha.fr/fr/international.html</a:t>
            </a:r>
          </a:p>
        </p:txBody>
      </p:sp>
    </p:spTree>
    <p:extLst>
      <p:ext uri="{BB962C8B-B14F-4D97-AF65-F5344CB8AC3E}">
        <p14:creationId xmlns:p14="http://schemas.microsoft.com/office/powerpoint/2010/main" val="26637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6218" y="254145"/>
            <a:ext cx="9144000" cy="1214437"/>
          </a:xfrm>
        </p:spPr>
        <p:txBody>
          <a:bodyPr/>
          <a:lstStyle/>
          <a:p>
            <a:r>
              <a:rPr lang="fr-FR" sz="44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Programme (rappel)</a:t>
            </a:r>
            <a:endParaRPr lang="fr-FR" sz="44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2108" y="2039112"/>
            <a:ext cx="10076411" cy="3456523"/>
          </a:xfrm>
        </p:spPr>
        <p:txBody>
          <a:bodyPr>
            <a:noAutofit/>
          </a:bodyPr>
          <a:lstStyle/>
          <a:p>
            <a:pPr algn="just"/>
            <a:r>
              <a:rPr lang="fr-FR" sz="18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14h : Ouverture présentée par Mme </a:t>
            </a:r>
            <a:r>
              <a:rPr lang="fr-FR" sz="1800" dirty="0" err="1">
                <a:solidFill>
                  <a:schemeClr val="accent3">
                    <a:lumMod val="75000"/>
                    <a:lumOff val="25000"/>
                  </a:schemeClr>
                </a:solidFill>
              </a:rPr>
              <a:t>Ziri</a:t>
            </a:r>
            <a:r>
              <a:rPr lang="fr-FR" sz="18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, Directrice, Direction des Relations Internationales, Européennes et Transfrontalières (DRIET)</a:t>
            </a:r>
          </a:p>
          <a:p>
            <a:pPr algn="just"/>
            <a:r>
              <a:rPr lang="fr-FR" sz="1800" b="1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14h05 </a:t>
            </a:r>
            <a:r>
              <a:rPr lang="fr-FR" sz="1800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- la Mobilité internationale présentée par Mme </a:t>
            </a:r>
            <a:r>
              <a:rPr lang="fr-FR" sz="1800" b="1" dirty="0" err="1">
                <a:solidFill>
                  <a:schemeClr val="accent3">
                    <a:lumMod val="75000"/>
                    <a:lumOff val="25000"/>
                  </a:schemeClr>
                </a:solidFill>
              </a:rPr>
              <a:t>Benouamer</a:t>
            </a:r>
            <a:r>
              <a:rPr lang="fr-FR" sz="1800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, cheffe de service, et Mme </a:t>
            </a:r>
            <a:r>
              <a:rPr lang="fr-FR" sz="1800" b="1" dirty="0" err="1">
                <a:solidFill>
                  <a:schemeClr val="accent3">
                    <a:lumMod val="75000"/>
                    <a:lumOff val="25000"/>
                  </a:schemeClr>
                </a:solidFill>
              </a:rPr>
              <a:t>Strach</a:t>
            </a:r>
            <a:r>
              <a:rPr lang="fr-FR" sz="1800" b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, gestionnaire de mobilité, du Pôle Mobilité de la DRIET</a:t>
            </a:r>
          </a:p>
          <a:p>
            <a:pPr algn="just"/>
            <a:endParaRPr lang="fr-FR" sz="18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sz="18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14h30 - Les originalités proposées à l’UHA présentées par Mme </a:t>
            </a:r>
            <a:r>
              <a:rPr lang="fr-FR" sz="1800" dirty="0" err="1">
                <a:solidFill>
                  <a:schemeClr val="accent3">
                    <a:lumMod val="75000"/>
                    <a:lumOff val="25000"/>
                  </a:schemeClr>
                </a:solidFill>
              </a:rPr>
              <a:t>Pasteau</a:t>
            </a:r>
            <a:r>
              <a:rPr lang="fr-FR" sz="18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, cheffe de service du Pôle Europe de la DRIET et Mme </a:t>
            </a:r>
            <a:r>
              <a:rPr lang="fr-FR" sz="1800" dirty="0" err="1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Mang</a:t>
            </a:r>
            <a:r>
              <a:rPr lang="fr-FR" sz="18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, chargée de communication du Centre de compétences transfrontalières </a:t>
            </a:r>
            <a:r>
              <a:rPr lang="fr-FR" sz="1800" dirty="0" err="1">
                <a:solidFill>
                  <a:schemeClr val="accent3">
                    <a:lumMod val="75000"/>
                    <a:lumOff val="25000"/>
                  </a:schemeClr>
                </a:solidFill>
              </a:rPr>
              <a:t>NovaTris</a:t>
            </a:r>
            <a:endParaRPr lang="fr-FR" sz="18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/>
            <a:endParaRPr lang="fr-FR" sz="18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sz="18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15h30 - Les formations bi, tri nationales et transfrontalières de l’UHA présentées par leurs représentants, qui seront accompagnés par Mme </a:t>
            </a:r>
            <a:r>
              <a:rPr lang="fr-FR" sz="1800" dirty="0" err="1">
                <a:solidFill>
                  <a:schemeClr val="accent3">
                    <a:lumMod val="75000"/>
                    <a:lumOff val="25000"/>
                  </a:schemeClr>
                </a:solidFill>
              </a:rPr>
              <a:t>Pasteau</a:t>
            </a:r>
            <a:r>
              <a:rPr lang="fr-FR" sz="18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, cheffe du service du Pôle Europe de la DRIET. </a:t>
            </a:r>
          </a:p>
          <a:p>
            <a:pPr algn="just"/>
            <a:endParaRPr lang="fr-FR" sz="18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fr-FR" sz="18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Un grand merci à Sarah, Lucie, </a:t>
            </a:r>
            <a:r>
              <a:rPr lang="fr-FR" sz="18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Noé, </a:t>
            </a:r>
            <a:r>
              <a:rPr lang="fr-FR" sz="18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Valentine et Alexander, étudiants de l’UHA ayant ou étant en train de réaliser une mobilité internationale et qui ont accepté de témoigner et vous faire vivre leurs expériences aujourd’hui !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53023" y="6475228"/>
            <a:ext cx="347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https://www.uha.fr/fr/international.html</a:t>
            </a:r>
          </a:p>
        </p:txBody>
      </p:sp>
    </p:spTree>
    <p:extLst>
      <p:ext uri="{BB962C8B-B14F-4D97-AF65-F5344CB8AC3E}">
        <p14:creationId xmlns:p14="http://schemas.microsoft.com/office/powerpoint/2010/main" val="35224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43246" y="356819"/>
            <a:ext cx="9144000" cy="1262247"/>
          </a:xfrm>
        </p:spPr>
        <p:txBody>
          <a:bodyPr/>
          <a:lstStyle/>
          <a:p>
            <a:r>
              <a:rPr lang="fr-FR" sz="4400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Informations importantes</a:t>
            </a:r>
            <a:endParaRPr lang="fr-FR" sz="4400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4513" y="2080696"/>
            <a:ext cx="9264396" cy="3932902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Durant </a:t>
            </a: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la visioconférence, merci de suivre ces quelques règles :</a:t>
            </a:r>
          </a:p>
          <a:p>
            <a:pPr algn="l">
              <a:spcBef>
                <a:spcPts val="0"/>
              </a:spcBef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- Eteignez </a:t>
            </a: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votre micro afin d’éviter les interférences.</a:t>
            </a:r>
            <a:b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- Vous êtes libre de couper ou non votre caméra.</a:t>
            </a:r>
            <a:b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- Merci d’utiliser le chat en bas à droite de votre écran pour poser vos 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 </a:t>
            </a:r>
          </a:p>
          <a:p>
            <a:pPr algn="l">
              <a:spcBef>
                <a:spcPts val="0"/>
              </a:spcBef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 questions</a:t>
            </a: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, selon le modèle suivant : « prénom + votre question ». </a:t>
            </a:r>
          </a:p>
          <a:p>
            <a:pPr algn="l">
              <a:spcBef>
                <a:spcPts val="0"/>
              </a:spcBef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 Nous </a:t>
            </a: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pourrons ainsi répondre à toutes les questions en gardant une 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  </a:t>
            </a:r>
          </a:p>
          <a:p>
            <a:pPr algn="l">
              <a:spcBef>
                <a:spcPts val="0"/>
              </a:spcBef>
            </a:pP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 grande fluidité dans les échanges.</a:t>
            </a:r>
          </a:p>
          <a:p>
            <a:pPr algn="l">
              <a:spcBef>
                <a:spcPts val="0"/>
              </a:spcBef>
            </a:pPr>
            <a:endParaRPr lang="fr-FR" dirty="0" smtClean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Nous </a:t>
            </a:r>
            <a:r>
              <a:rPr lang="fr-FR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vous informons que les interventions sont enregistrées. Elles seront diffusées ultérieurement via le site www.jpo.uha.fr.</a:t>
            </a:r>
          </a:p>
          <a:p>
            <a:pPr algn="l">
              <a:spcBef>
                <a:spcPts val="0"/>
              </a:spcBef>
            </a:pPr>
            <a:endParaRPr lang="fr-FR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  <a:p>
            <a:r>
              <a:rPr lang="fr-FR" dirty="0"/>
              <a:t> </a:t>
            </a:r>
          </a:p>
          <a:p>
            <a:endParaRPr lang="fr-FR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253023" y="6475228"/>
            <a:ext cx="3476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https://www.uha.fr/fr/international.html</a:t>
            </a:r>
          </a:p>
        </p:txBody>
      </p:sp>
    </p:spTree>
    <p:extLst>
      <p:ext uri="{BB962C8B-B14F-4D97-AF65-F5344CB8AC3E}">
        <p14:creationId xmlns:p14="http://schemas.microsoft.com/office/powerpoint/2010/main" val="26994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53472740_2152987798126632_6973428916056752128_o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9" t="-377" r="26284" b="377"/>
          <a:stretch/>
        </p:blipFill>
        <p:spPr>
          <a:xfrm>
            <a:off x="7380599" y="-41970"/>
            <a:ext cx="3333660" cy="69107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3999" y="1588"/>
            <a:ext cx="5856600" cy="3463926"/>
          </a:xfrm>
          <a:prstGeom prst="rect">
            <a:avLst/>
          </a:prstGeom>
          <a:solidFill>
            <a:srgbClr val="162585">
              <a:alpha val="9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3999" y="3465514"/>
            <a:ext cx="5856600" cy="3392486"/>
          </a:xfrm>
          <a:prstGeom prst="rect">
            <a:avLst/>
          </a:prstGeom>
          <a:solidFill>
            <a:srgbClr val="101B58">
              <a:alpha val="9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13572AD-34EF-0D49-9BFF-314ADE8C3DFD}"/>
              </a:ext>
            </a:extLst>
          </p:cNvPr>
          <p:cNvSpPr/>
          <p:nvPr/>
        </p:nvSpPr>
        <p:spPr>
          <a:xfrm>
            <a:off x="2941337" y="3829938"/>
            <a:ext cx="2930238" cy="500588"/>
          </a:xfrm>
          <a:prstGeom prst="roundRect">
            <a:avLst/>
          </a:prstGeom>
          <a:solidFill>
            <a:srgbClr val="EC972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820070" y="5175621"/>
            <a:ext cx="347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fr-FR" sz="2400" dirty="0">
                <a:solidFill>
                  <a:srgbClr val="EC9700"/>
                </a:solidFill>
                <a:latin typeface="Calibri"/>
              </a:rPr>
              <a:t>27 janvier 2021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4AD14C5-B77B-5B42-AC68-525251D04D83}"/>
              </a:ext>
            </a:extLst>
          </p:cNvPr>
          <p:cNvSpPr txBox="1"/>
          <p:nvPr/>
        </p:nvSpPr>
        <p:spPr>
          <a:xfrm>
            <a:off x="2941337" y="3826161"/>
            <a:ext cx="29302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fr-FR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DRIET</a:t>
            </a:r>
          </a:p>
          <a:p>
            <a:pPr algn="ctr" defTabSz="457200">
              <a:defRPr/>
            </a:pPr>
            <a:r>
              <a:rPr lang="fr-F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 des Relations Internationales, Européennes et Transfrontalières</a:t>
            </a:r>
            <a:endParaRPr lang="fr-F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6D00C04A-1ADE-8A49-ADBB-2A8AAA854342}"/>
              </a:ext>
            </a:extLst>
          </p:cNvPr>
          <p:cNvGrpSpPr/>
          <p:nvPr/>
        </p:nvGrpSpPr>
        <p:grpSpPr>
          <a:xfrm>
            <a:off x="2142237" y="703756"/>
            <a:ext cx="4806835" cy="2561957"/>
            <a:chOff x="467609" y="687114"/>
            <a:chExt cx="4806835" cy="2561957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8C18E448-9339-5D4D-B3F7-585F8ED7D41A}"/>
                </a:ext>
              </a:extLst>
            </p:cNvPr>
            <p:cNvGrpSpPr/>
            <p:nvPr/>
          </p:nvGrpSpPr>
          <p:grpSpPr>
            <a:xfrm>
              <a:off x="490469" y="687114"/>
              <a:ext cx="4783975" cy="2561957"/>
              <a:chOff x="224998" y="163891"/>
              <a:chExt cx="4783975" cy="2561957"/>
            </a:xfrm>
          </p:grpSpPr>
          <p:sp>
            <p:nvSpPr>
              <p:cNvPr id="4" name="ZoneTexte 3"/>
              <p:cNvSpPr txBox="1"/>
              <p:nvPr/>
            </p:nvSpPr>
            <p:spPr>
              <a:xfrm>
                <a:off x="224998" y="1371631"/>
                <a:ext cx="4783975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200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3600" i="1" dirty="0" smtClean="0">
                    <a:solidFill>
                      <a:srgbClr val="EC9726"/>
                    </a:solidFill>
                    <a:latin typeface="Calibri"/>
                  </a:rPr>
                  <a:t>Mobilité internationale </a:t>
                </a:r>
              </a:p>
              <a:p>
                <a:pPr algn="ctr" defTabSz="457200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3600" i="1" dirty="0" smtClean="0">
                    <a:solidFill>
                      <a:srgbClr val="EC9726"/>
                    </a:solidFill>
                    <a:latin typeface="Calibri"/>
                  </a:rPr>
                  <a:t>avec l’UHA</a:t>
                </a:r>
                <a:endParaRPr lang="fr-FR" sz="2400" i="1" dirty="0">
                  <a:solidFill>
                    <a:srgbClr val="EC9726"/>
                  </a:solidFill>
                  <a:latin typeface="Calibri"/>
                </a:endParaRP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8D48B41-334E-634E-B293-0973555C1F25}"/>
                  </a:ext>
                </a:extLst>
              </p:cNvPr>
              <p:cNvSpPr txBox="1"/>
              <p:nvPr/>
            </p:nvSpPr>
            <p:spPr>
              <a:xfrm>
                <a:off x="259288" y="163891"/>
                <a:ext cx="452730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spcBef>
                    <a:spcPts val="600"/>
                  </a:spcBef>
                  <a:spcAft>
                    <a:spcPts val="600"/>
                  </a:spcAft>
                  <a:defRPr/>
                </a:pPr>
                <a:r>
                  <a:rPr lang="fr-FR" sz="8800" b="1" dirty="0">
                    <a:solidFill>
                      <a:prstClr val="white"/>
                    </a:solidFill>
                    <a:latin typeface="Calibri"/>
                  </a:rPr>
                  <a:t>JPO 2021</a:t>
                </a:r>
                <a:endParaRPr lang="fr-FR" sz="8800" b="1" i="1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5FE229AE-7D8C-EC4C-9AFC-C6A7C4B8FD84}"/>
                </a:ext>
              </a:extLst>
            </p:cNvPr>
            <p:cNvCxnSpPr/>
            <p:nvPr/>
          </p:nvCxnSpPr>
          <p:spPr>
            <a:xfrm>
              <a:off x="467609" y="1108710"/>
              <a:ext cx="0" cy="1268730"/>
            </a:xfrm>
            <a:prstGeom prst="line">
              <a:avLst/>
            </a:prstGeom>
            <a:ln w="41275" cap="rnd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57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Thème Office">
  <a:themeElements>
    <a:clrScheme name="couleurs UHA">
      <a:dk1>
        <a:srgbClr val="0D164A"/>
      </a:dk1>
      <a:lt1>
        <a:srgbClr val="EAEEFA"/>
      </a:lt1>
      <a:dk2>
        <a:srgbClr val="1D2C87"/>
      </a:dk2>
      <a:lt2>
        <a:srgbClr val="FFFFFF"/>
      </a:lt2>
      <a:accent1>
        <a:srgbClr val="5087CB"/>
      </a:accent1>
      <a:accent2>
        <a:srgbClr val="FFFFFF"/>
      </a:accent2>
      <a:accent3>
        <a:srgbClr val="0D174C"/>
      </a:accent3>
      <a:accent4>
        <a:srgbClr val="EBF0FB"/>
      </a:accent4>
      <a:accent5>
        <a:srgbClr val="1D2C87"/>
      </a:accent5>
      <a:accent6>
        <a:srgbClr val="17225D"/>
      </a:accent6>
      <a:hlink>
        <a:srgbClr val="1D2C87"/>
      </a:hlink>
      <a:folHlink>
        <a:srgbClr val="0591D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uleurs UHA">
    <a:dk1>
      <a:srgbClr val="0D164A"/>
    </a:dk1>
    <a:lt1>
      <a:srgbClr val="EAEEFA"/>
    </a:lt1>
    <a:dk2>
      <a:srgbClr val="1D2C87"/>
    </a:dk2>
    <a:lt2>
      <a:srgbClr val="FFFFFF"/>
    </a:lt2>
    <a:accent1>
      <a:srgbClr val="5087CB"/>
    </a:accent1>
    <a:accent2>
      <a:srgbClr val="FFFFFF"/>
    </a:accent2>
    <a:accent3>
      <a:srgbClr val="0D174C"/>
    </a:accent3>
    <a:accent4>
      <a:srgbClr val="EBF0FB"/>
    </a:accent4>
    <a:accent5>
      <a:srgbClr val="1D2C87"/>
    </a:accent5>
    <a:accent6>
      <a:srgbClr val="17225D"/>
    </a:accent6>
    <a:hlink>
      <a:srgbClr val="1D2C87"/>
    </a:hlink>
    <a:folHlink>
      <a:srgbClr val="0591D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3480</TotalTime>
  <Words>1624</Words>
  <Application>Microsoft Office PowerPoint</Application>
  <PresentationFormat>Grand écran</PresentationFormat>
  <Paragraphs>333</Paragraphs>
  <Slides>34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Franklin Gothic Book</vt:lpstr>
      <vt:lpstr>Times New Roman</vt:lpstr>
      <vt:lpstr>Unistra D</vt:lpstr>
      <vt:lpstr>Wingdings</vt:lpstr>
      <vt:lpstr>Thème Office</vt:lpstr>
      <vt:lpstr>3_Thème Office</vt:lpstr>
      <vt:lpstr>4_Thème Office</vt:lpstr>
      <vt:lpstr>DRIET Direction des Relations Internationales, Européennes et Transfrontalières    &amp;  NovaTris Centre de compétences transfrontalières </vt:lpstr>
      <vt:lpstr>Bienvenue aux Portes Ouvertes de l’Université de Haute-Alsace 2021 ! </vt:lpstr>
      <vt:lpstr>Présentation PowerPoint</vt:lpstr>
      <vt:lpstr>Informations importantes</vt:lpstr>
      <vt:lpstr>L’UHA en quelques mots</vt:lpstr>
      <vt:lpstr>L’UHA : une politique internationale ambitieuse  et de qualité</vt:lpstr>
      <vt:lpstr>Programme (rappel)</vt:lpstr>
      <vt:lpstr>Informations importantes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Programme (rappel)</vt:lpstr>
      <vt:lpstr>Informations importantes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Programme (rappel)</vt:lpstr>
      <vt:lpstr>Informations importantes</vt:lpstr>
      <vt:lpstr>Présentation PowerPoint</vt:lpstr>
      <vt:lpstr>Présentation PowerPoint</vt:lpstr>
    </vt:vector>
  </TitlesOfParts>
  <Company>Université de Haute-Alsace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aux Portes Ouvertes de l’Université de Haute-Alsace 2021 !</dc:title>
  <dc:creator>Utilisateur Windows</dc:creator>
  <cp:lastModifiedBy>Utilisateur Windows</cp:lastModifiedBy>
  <cp:revision>89</cp:revision>
  <dcterms:created xsi:type="dcterms:W3CDTF">2021-01-19T13:11:17Z</dcterms:created>
  <dcterms:modified xsi:type="dcterms:W3CDTF">2021-01-27T10:32:59Z</dcterms:modified>
</cp:coreProperties>
</file>